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6"/>
  </p:notesMasterIdLst>
  <p:sldIdLst>
    <p:sldId id="279" r:id="rId2"/>
    <p:sldId id="297" r:id="rId3"/>
    <p:sldId id="313" r:id="rId4"/>
    <p:sldId id="303" r:id="rId5"/>
    <p:sldId id="304" r:id="rId6"/>
    <p:sldId id="295" r:id="rId7"/>
    <p:sldId id="278" r:id="rId8"/>
    <p:sldId id="307" r:id="rId9"/>
    <p:sldId id="308" r:id="rId10"/>
    <p:sldId id="311" r:id="rId11"/>
    <p:sldId id="309" r:id="rId12"/>
    <p:sldId id="310" r:id="rId13"/>
    <p:sldId id="312" r:id="rId14"/>
    <p:sldId id="261" r:id="rId15"/>
    <p:sldId id="298" r:id="rId16"/>
    <p:sldId id="299" r:id="rId17"/>
    <p:sldId id="300" r:id="rId18"/>
    <p:sldId id="301" r:id="rId19"/>
    <p:sldId id="302" r:id="rId20"/>
    <p:sldId id="305" r:id="rId21"/>
    <p:sldId id="306" r:id="rId22"/>
    <p:sldId id="265" r:id="rId23"/>
    <p:sldId id="258" r:id="rId24"/>
    <p:sldId id="257" r:id="rId25"/>
    <p:sldId id="266" r:id="rId26"/>
    <p:sldId id="259" r:id="rId27"/>
    <p:sldId id="260" r:id="rId28"/>
    <p:sldId id="267" r:id="rId29"/>
    <p:sldId id="314" r:id="rId30"/>
    <p:sldId id="262" r:id="rId31"/>
    <p:sldId id="263" r:id="rId32"/>
    <p:sldId id="268" r:id="rId33"/>
    <p:sldId id="269" r:id="rId34"/>
    <p:sldId id="31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d Hasibul Hasan" initials="MHH" lastIdx="1" clrIdx="0">
    <p:extLst>
      <p:ext uri="{19B8F6BF-5375-455C-9EA6-DF929625EA0E}">
        <p15:presenceInfo xmlns:p15="http://schemas.microsoft.com/office/powerpoint/2012/main" userId="77fab2855e7a6f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63" d="100"/>
          <a:sy n="63" d="100"/>
        </p:scale>
        <p:origin x="5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3A87B7-2E23-4E67-9C87-E9ECB1250EE7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3B0848-119E-40F6-AF2E-5EC32A7CAEFF}">
      <dgm:prSet/>
      <dgm:spPr>
        <a:solidFill>
          <a:schemeClr val="bg1">
            <a:lumMod val="85000"/>
            <a:lumOff val="15000"/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Deposition Techniques</a:t>
          </a:r>
        </a:p>
      </dgm:t>
    </dgm:pt>
    <dgm:pt modelId="{0E88C9A1-ED5B-4642-9505-A217983F0A3C}" type="parTrans" cxnId="{6C436291-617E-4763-87AF-573D93774D2E}">
      <dgm:prSet/>
      <dgm:spPr/>
      <dgm:t>
        <a:bodyPr/>
        <a:lstStyle/>
        <a:p>
          <a:endParaRPr lang="en-US"/>
        </a:p>
      </dgm:t>
    </dgm:pt>
    <dgm:pt modelId="{9BD93185-E6D6-426E-8CEB-316563D87C4E}" type="sibTrans" cxnId="{6C436291-617E-4763-87AF-573D93774D2E}">
      <dgm:prSet/>
      <dgm:spPr/>
      <dgm:t>
        <a:bodyPr/>
        <a:lstStyle/>
        <a:p>
          <a:endParaRPr lang="en-US"/>
        </a:p>
      </dgm:t>
    </dgm:pt>
    <dgm:pt modelId="{FA60B3CF-DB61-4393-A6D7-CA0C29E16C6E}" type="pres">
      <dgm:prSet presAssocID="{813A87B7-2E23-4E67-9C87-E9ECB1250EE7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B5B64B1-C601-4AF8-B7D0-7F97EE5F88A7}" type="pres">
      <dgm:prSet presAssocID="{163B0848-119E-40F6-AF2E-5EC32A7CAEFF}" presName="circle1" presStyleLbl="node1" presStyleIdx="0" presStyleCnt="1"/>
      <dgm:spPr>
        <a:solidFill>
          <a:srgbClr val="0070C0"/>
        </a:solidFill>
      </dgm:spPr>
    </dgm:pt>
    <dgm:pt modelId="{D6E62E8B-3A9C-4F9E-9216-B07287B2F74F}" type="pres">
      <dgm:prSet presAssocID="{163B0848-119E-40F6-AF2E-5EC32A7CAEFF}" presName="space" presStyleCnt="0"/>
      <dgm:spPr/>
    </dgm:pt>
    <dgm:pt modelId="{E6A2CA82-D62B-4028-9472-A89297B0BB7D}" type="pres">
      <dgm:prSet presAssocID="{163B0848-119E-40F6-AF2E-5EC32A7CAEFF}" presName="rect1" presStyleLbl="alignAcc1" presStyleIdx="0" presStyleCnt="1" custLinFactNeighborX="-850" custLinFactNeighborY="-22338"/>
      <dgm:spPr/>
    </dgm:pt>
    <dgm:pt modelId="{E625DA5A-5F79-4050-8261-39685CB9142D}" type="pres">
      <dgm:prSet presAssocID="{163B0848-119E-40F6-AF2E-5EC32A7CAEFF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99B2B41E-0030-4C3E-8391-1018A0A5432B}" type="presOf" srcId="{163B0848-119E-40F6-AF2E-5EC32A7CAEFF}" destId="{E625DA5A-5F79-4050-8261-39685CB9142D}" srcOrd="1" destOrd="0" presId="urn:microsoft.com/office/officeart/2005/8/layout/target3"/>
    <dgm:cxn modelId="{BA20AC75-1982-4352-B439-CDF2924A4EBC}" type="presOf" srcId="{813A87B7-2E23-4E67-9C87-E9ECB1250EE7}" destId="{FA60B3CF-DB61-4393-A6D7-CA0C29E16C6E}" srcOrd="0" destOrd="0" presId="urn:microsoft.com/office/officeart/2005/8/layout/target3"/>
    <dgm:cxn modelId="{6C436291-617E-4763-87AF-573D93774D2E}" srcId="{813A87B7-2E23-4E67-9C87-E9ECB1250EE7}" destId="{163B0848-119E-40F6-AF2E-5EC32A7CAEFF}" srcOrd="0" destOrd="0" parTransId="{0E88C9A1-ED5B-4642-9505-A217983F0A3C}" sibTransId="{9BD93185-E6D6-426E-8CEB-316563D87C4E}"/>
    <dgm:cxn modelId="{7065E5EF-C0DE-4566-A5CC-6E2B2CB1037B}" type="presOf" srcId="{163B0848-119E-40F6-AF2E-5EC32A7CAEFF}" destId="{E6A2CA82-D62B-4028-9472-A89297B0BB7D}" srcOrd="0" destOrd="0" presId="urn:microsoft.com/office/officeart/2005/8/layout/target3"/>
    <dgm:cxn modelId="{B6F8FFC6-C4F6-4B56-AB58-D9810C9623B0}" type="presParOf" srcId="{FA60B3CF-DB61-4393-A6D7-CA0C29E16C6E}" destId="{BB5B64B1-C601-4AF8-B7D0-7F97EE5F88A7}" srcOrd="0" destOrd="0" presId="urn:microsoft.com/office/officeart/2005/8/layout/target3"/>
    <dgm:cxn modelId="{F7440E87-6354-4C0E-87C3-8F916F0AEBDA}" type="presParOf" srcId="{FA60B3CF-DB61-4393-A6D7-CA0C29E16C6E}" destId="{D6E62E8B-3A9C-4F9E-9216-B07287B2F74F}" srcOrd="1" destOrd="0" presId="urn:microsoft.com/office/officeart/2005/8/layout/target3"/>
    <dgm:cxn modelId="{2692815B-8C0B-489A-97F1-AEBC3F09886A}" type="presParOf" srcId="{FA60B3CF-DB61-4393-A6D7-CA0C29E16C6E}" destId="{E6A2CA82-D62B-4028-9472-A89297B0BB7D}" srcOrd="2" destOrd="0" presId="urn:microsoft.com/office/officeart/2005/8/layout/target3"/>
    <dgm:cxn modelId="{5E4AD030-ED10-4BDE-A3B4-F5C3E98CC74D}" type="presParOf" srcId="{FA60B3CF-DB61-4393-A6D7-CA0C29E16C6E}" destId="{E625DA5A-5F79-4050-8261-39685CB9142D}" srcOrd="3" destOrd="0" presId="urn:microsoft.com/office/officeart/2005/8/layout/target3"/>
  </dgm:cxnLst>
  <dgm:bg>
    <a:noFill/>
  </dgm:bg>
  <dgm:whole>
    <a:ln w="3810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B64B1-C601-4AF8-B7D0-7F97EE5F88A7}">
      <dsp:nvSpPr>
        <dsp:cNvPr id="0" name=""/>
        <dsp:cNvSpPr/>
      </dsp:nvSpPr>
      <dsp:spPr>
        <a:xfrm>
          <a:off x="0" y="0"/>
          <a:ext cx="557368" cy="557368"/>
        </a:xfrm>
        <a:prstGeom prst="pie">
          <a:avLst>
            <a:gd name="adj1" fmla="val 5400000"/>
            <a:gd name="adj2" fmla="val 1620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A2CA82-D62B-4028-9472-A89297B0BB7D}">
      <dsp:nvSpPr>
        <dsp:cNvPr id="0" name=""/>
        <dsp:cNvSpPr/>
      </dsp:nvSpPr>
      <dsp:spPr>
        <a:xfrm>
          <a:off x="228881" y="0"/>
          <a:ext cx="5859135" cy="557368"/>
        </a:xfrm>
        <a:prstGeom prst="rect">
          <a:avLst/>
        </a:prstGeom>
        <a:solidFill>
          <a:schemeClr val="bg1">
            <a:lumMod val="85000"/>
            <a:lumOff val="15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Deposition Techniques</a:t>
          </a:r>
        </a:p>
      </dsp:txBody>
      <dsp:txXfrm>
        <a:off x="228881" y="0"/>
        <a:ext cx="5859135" cy="557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D99E1-E5A4-4C4A-9A63-4D49B94BB886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A8749-34C4-4AF3-8EAE-E552CB164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0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772-EF56-4CF2-9B6E-8B3923AFBC37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36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8DCA9-6BBA-4033-83F0-F02CCAA22930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8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B688E-EBEC-4079-ADCC-B170EBB72D3C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34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56351"/>
            <a:ext cx="9144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42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0668000" y="6356351"/>
            <a:ext cx="914400" cy="365125"/>
          </a:xfrm>
          <a:prstGeom prst="rect">
            <a:avLst/>
          </a:prstGeom>
        </p:spPr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79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5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56351"/>
            <a:ext cx="9144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4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56351"/>
            <a:ext cx="9144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045200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927100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393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26D-60A9-45E4-B5E1-3FD720829B0E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11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4397D-3301-4B41-9430-32B78C7C592C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40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D742-0D76-4C85-9D1D-D965F2223BFE}" type="datetime1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21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DBBBC-DB53-4E21-87B2-BE0D7D519253}" type="datetime1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74DE0-AD77-4F1F-9F2D-1053E91E3EAB}" type="datetime1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9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3B759-F7CF-4A0F-971D-29E1A3D2D7BF}" type="datetime1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67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FE738-730B-46F2-8FAB-C717B6F9001B}" type="datetime1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95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E3137-1436-4DDE-9C96-9EB84F94F161}" type="datetime1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3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61614-7F2F-4903-BB8F-50C0D1ED1625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7670B-153C-4D34-8925-F92DD377091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0BE2B9-7693-5399-7795-116531C353F9}"/>
              </a:ext>
            </a:extLst>
          </p:cNvPr>
          <p:cNvCxnSpPr/>
          <p:nvPr/>
        </p:nvCxnSpPr>
        <p:spPr>
          <a:xfrm>
            <a:off x="0" y="6070600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DC6A1B-5998-AF68-8C2F-86DB832F0F70}"/>
              </a:ext>
            </a:extLst>
          </p:cNvPr>
          <p:cNvCxnSpPr/>
          <p:nvPr/>
        </p:nvCxnSpPr>
        <p:spPr>
          <a:xfrm>
            <a:off x="0" y="927100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B96FAE5-C1E1-7004-99C3-076B3AEE3737}"/>
              </a:ext>
            </a:extLst>
          </p:cNvPr>
          <p:cNvSpPr/>
          <p:nvPr/>
        </p:nvSpPr>
        <p:spPr>
          <a:xfrm>
            <a:off x="0" y="0"/>
            <a:ext cx="12192000" cy="9271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4D552A-4E47-CD3F-3DFE-FB06CD0FD76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2042787-7FC8-6AE1-36B4-7B913F8B9DCE}"/>
              </a:ext>
            </a:extLst>
          </p:cNvPr>
          <p:cNvSpPr/>
          <p:nvPr/>
        </p:nvSpPr>
        <p:spPr>
          <a:xfrm>
            <a:off x="-16933" y="6096000"/>
            <a:ext cx="12208933" cy="76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F34411-D987-5500-A564-DE0E78933F1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134149"/>
            <a:ext cx="720005" cy="6303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B93A44-0881-7B39-0C57-CDF04BD58358}"/>
              </a:ext>
            </a:extLst>
          </p:cNvPr>
          <p:cNvSpPr txBox="1"/>
          <p:nvPr/>
        </p:nvSpPr>
        <p:spPr>
          <a:xfrm>
            <a:off x="1930400" y="6156938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Rockwell" pitchFamily="18" charset="0"/>
              </a:rPr>
              <a:t>Department of Materials Science and Engineering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  <a:latin typeface="Rockwell" pitchFamily="18" charset="0"/>
              </a:rPr>
              <a:t>Rajshahi University of Engineering &amp; Technology</a:t>
            </a:r>
          </a:p>
        </p:txBody>
      </p:sp>
    </p:spTree>
    <p:extLst>
      <p:ext uri="{BB962C8B-B14F-4D97-AF65-F5344CB8AC3E}">
        <p14:creationId xmlns:p14="http://schemas.microsoft.com/office/powerpoint/2010/main" val="21673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9" r:id="rId13"/>
    <p:sldLayoutId id="2147483690" r:id="rId14"/>
    <p:sldLayoutId id="2147483691" r:id="rId15"/>
    <p:sldLayoutId id="2147483692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2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4.t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4BC0E4E-00FA-1E4E-2965-F2879B667ABF}"/>
              </a:ext>
            </a:extLst>
          </p:cNvPr>
          <p:cNvSpPr txBox="1"/>
          <p:nvPr/>
        </p:nvSpPr>
        <p:spPr>
          <a:xfrm>
            <a:off x="1480046" y="1440155"/>
            <a:ext cx="9231908" cy="1046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Synthesis </a:t>
            </a:r>
            <a:r>
              <a:rPr lang="en-US" sz="3000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Characterization of Yttrium Doped, and Undoped Zinc Oxide Thin Film by Spin Coating</a:t>
            </a:r>
            <a:endParaRPr lang="en-US" sz="3000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C0118-1ED3-C946-6A74-6BC944A210DD}"/>
              </a:ext>
            </a:extLst>
          </p:cNvPr>
          <p:cNvSpPr txBox="1"/>
          <p:nvPr/>
        </p:nvSpPr>
        <p:spPr>
          <a:xfrm>
            <a:off x="507761" y="3641777"/>
            <a:ext cx="3551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2C8BE3-78A9-FA9E-2527-13BDC9D12381}"/>
              </a:ext>
            </a:extLst>
          </p:cNvPr>
          <p:cNvSpPr txBox="1"/>
          <p:nvPr/>
        </p:nvSpPr>
        <p:spPr>
          <a:xfrm>
            <a:off x="507761" y="4348652"/>
            <a:ext cx="5341724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Maruf Ahmed (1713028)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Rahik Ibne Forman(1713029)</a:t>
            </a:r>
          </a:p>
          <a:p>
            <a:pPr>
              <a:lnSpc>
                <a:spcPct val="150000"/>
              </a:lnSpc>
            </a:pPr>
            <a:endParaRPr 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1009C-2751-DD87-BBE0-29376C75CEF4}"/>
              </a:ext>
            </a:extLst>
          </p:cNvPr>
          <p:cNvSpPr txBox="1"/>
          <p:nvPr/>
        </p:nvSpPr>
        <p:spPr>
          <a:xfrm>
            <a:off x="6710162" y="3656658"/>
            <a:ext cx="3551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44F865-D5E1-B4E7-F473-3684A43D072A}"/>
              </a:ext>
            </a:extLst>
          </p:cNvPr>
          <p:cNvSpPr txBox="1"/>
          <p:nvPr/>
        </p:nvSpPr>
        <p:spPr>
          <a:xfrm>
            <a:off x="6710162" y="4096089"/>
            <a:ext cx="5573487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S.M. Nasim </a:t>
            </a:r>
            <a:r>
              <a:rPr lang="en-US" sz="2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Rokon</a:t>
            </a:r>
            <a:endParaRPr 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Materials Science &amp; Eng.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RUET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14F333-A87A-6970-877B-5D785A313EFC}"/>
              </a:ext>
            </a:extLst>
          </p:cNvPr>
          <p:cNvCxnSpPr>
            <a:cxnSpLocks/>
          </p:cNvCxnSpPr>
          <p:nvPr/>
        </p:nvCxnSpPr>
        <p:spPr>
          <a:xfrm>
            <a:off x="5943596" y="4346112"/>
            <a:ext cx="0" cy="1219200"/>
          </a:xfrm>
          <a:prstGeom prst="line">
            <a:avLst/>
          </a:prstGeom>
          <a:ln w="28575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E2276D8-DA24-F334-0E87-5BC1F16D98C0}"/>
              </a:ext>
            </a:extLst>
          </p:cNvPr>
          <p:cNvSpPr txBox="1">
            <a:spLocks/>
          </p:cNvSpPr>
          <p:nvPr/>
        </p:nvSpPr>
        <p:spPr>
          <a:xfrm>
            <a:off x="3852833" y="241618"/>
            <a:ext cx="4181526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Course No: MSE 4200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8B2640-5ADC-FF4E-3432-FA01C6C3E1B8}"/>
              </a:ext>
            </a:extLst>
          </p:cNvPr>
          <p:cNvSpPr txBox="1">
            <a:spLocks/>
          </p:cNvSpPr>
          <p:nvPr/>
        </p:nvSpPr>
        <p:spPr>
          <a:xfrm>
            <a:off x="3758722" y="2789237"/>
            <a:ext cx="4181526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Group No: 13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CD7C8-70B6-3F87-BA75-FD3C6248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66E8F-9E9E-74FE-50B6-D1B6216B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7670B-153C-4D34-8925-F92DD3770916}" type="slidenum">
              <a:rPr lang="en-US" sz="2400" b="1" smtClean="0">
                <a:solidFill>
                  <a:schemeClr val="tx1"/>
                </a:solidFill>
              </a:rPr>
              <a:t>1</a:t>
            </a:fld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89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157FFE-7E2E-4BBD-5AEC-A73B4F2586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5"/>
          <a:stretch/>
        </p:blipFill>
        <p:spPr bwMode="auto">
          <a:xfrm>
            <a:off x="4607632" y="1334580"/>
            <a:ext cx="2966085" cy="41888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10C4-9958-D7F1-9CE7-C35EEA9C295B}"/>
              </a:ext>
            </a:extLst>
          </p:cNvPr>
          <p:cNvSpPr txBox="1"/>
          <p:nvPr/>
        </p:nvSpPr>
        <p:spPr>
          <a:xfrm>
            <a:off x="4364989" y="5523420"/>
            <a:ext cx="3865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3: Doping Material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11E69A-371E-BF42-FD6B-99549831E4CA}"/>
              </a:ext>
            </a:extLst>
          </p:cNvPr>
          <p:cNvSpPr txBox="1">
            <a:spLocks/>
          </p:cNvSpPr>
          <p:nvPr/>
        </p:nvSpPr>
        <p:spPr>
          <a:xfrm>
            <a:off x="4188950" y="110085"/>
            <a:ext cx="3455120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09C53E-A757-CE51-B05F-DE92F4537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3FE6C-316C-4FE9-A941-A6781F26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10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840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E77BE0-A2AF-704F-9CE7-30F4ABBEEC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1" b="17113"/>
          <a:stretch/>
        </p:blipFill>
        <p:spPr>
          <a:xfrm>
            <a:off x="395634" y="1523999"/>
            <a:ext cx="3312766" cy="3246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237AD-63CD-15E2-F3AE-18480033CE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4"/>
          <a:stretch/>
        </p:blipFill>
        <p:spPr bwMode="auto">
          <a:xfrm>
            <a:off x="4384039" y="1523999"/>
            <a:ext cx="7289373" cy="32467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4C3C34-C402-6026-3EAB-68FDB79D7426}"/>
              </a:ext>
            </a:extLst>
          </p:cNvPr>
          <p:cNvSpPr txBox="1"/>
          <p:nvPr/>
        </p:nvSpPr>
        <p:spPr>
          <a:xfrm>
            <a:off x="4474608" y="5334001"/>
            <a:ext cx="3053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4: Precursors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52ACF-2DB2-F61A-D60B-B53462E953DE}"/>
              </a:ext>
            </a:extLst>
          </p:cNvPr>
          <p:cNvSpPr txBox="1"/>
          <p:nvPr/>
        </p:nvSpPr>
        <p:spPr>
          <a:xfrm>
            <a:off x="1351280" y="4933891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ZnO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233B0-1D9A-E6E4-6A60-5554F834500A}"/>
              </a:ext>
            </a:extLst>
          </p:cNvPr>
          <p:cNvSpPr txBox="1"/>
          <p:nvPr/>
        </p:nvSpPr>
        <p:spPr>
          <a:xfrm>
            <a:off x="6685280" y="4933891"/>
            <a:ext cx="3525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1% YZO, 3% YZO, 5% YZO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CAA0DE-D698-00A9-180D-616E95A6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950" y="110085"/>
            <a:ext cx="3455120" cy="707886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5E5FCF-7662-BC39-9706-3ACF10F6C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A7D57-3770-F3C7-CB9A-A72B4D4B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11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21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1E126-F783-B38A-6A94-71E665024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120" y="1400386"/>
            <a:ext cx="4084320" cy="340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C48E0-F103-433A-6045-3072DA51B3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2"/>
          <a:stretch/>
        </p:blipFill>
        <p:spPr>
          <a:xfrm>
            <a:off x="1574800" y="1400387"/>
            <a:ext cx="2835910" cy="3405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C28948-3363-BB43-1D82-8E47E7612097}"/>
              </a:ext>
            </a:extLst>
          </p:cNvPr>
          <p:cNvSpPr txBox="1"/>
          <p:nvPr/>
        </p:nvSpPr>
        <p:spPr>
          <a:xfrm>
            <a:off x="4112259" y="5457613"/>
            <a:ext cx="4041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5: Glass Preparation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3B729-6CCC-1859-1551-6733A1173624}"/>
              </a:ext>
            </a:extLst>
          </p:cNvPr>
          <p:cNvSpPr txBox="1"/>
          <p:nvPr/>
        </p:nvSpPr>
        <p:spPr>
          <a:xfrm>
            <a:off x="2082800" y="5105887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Cleaning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8EA8A-524B-EFE6-3438-F40985A60DBA}"/>
              </a:ext>
            </a:extLst>
          </p:cNvPr>
          <p:cNvSpPr txBox="1"/>
          <p:nvPr/>
        </p:nvSpPr>
        <p:spPr>
          <a:xfrm>
            <a:off x="7813040" y="5105887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Ultrasonic Cleaning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6CB434-4F54-FF86-A258-9F0FCD15E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351" y="143953"/>
            <a:ext cx="3455120" cy="707886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E29931-A30D-50C3-CDDE-0BEB27170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77753E-3EF8-09A2-A4CD-DBD2C7A8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12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166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2C78C2-9950-4573-2F50-A3EA1132BD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0" b="9626"/>
          <a:stretch/>
        </p:blipFill>
        <p:spPr>
          <a:xfrm>
            <a:off x="1426210" y="1229359"/>
            <a:ext cx="3003550" cy="3517647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81EA31-4F70-C582-CE16-7F1E1FE07CF1}"/>
              </a:ext>
            </a:extLst>
          </p:cNvPr>
          <p:cNvSpPr txBox="1"/>
          <p:nvPr/>
        </p:nvSpPr>
        <p:spPr>
          <a:xfrm>
            <a:off x="1619250" y="4898390"/>
            <a:ext cx="198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Spin Coating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B39981-26F6-1483-B6F4-DEEA9784E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1" b="9724"/>
          <a:stretch/>
        </p:blipFill>
        <p:spPr>
          <a:xfrm>
            <a:off x="5541010" y="1229359"/>
            <a:ext cx="5777084" cy="3517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58FF85-1281-8391-FCD4-DB5FB35AA082}"/>
              </a:ext>
            </a:extLst>
          </p:cNvPr>
          <p:cNvSpPr txBox="1"/>
          <p:nvPr/>
        </p:nvSpPr>
        <p:spPr>
          <a:xfrm>
            <a:off x="7823202" y="489839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48233A-1121-6BD2-C197-D462D1632B57}"/>
              </a:ext>
            </a:extLst>
          </p:cNvPr>
          <p:cNvSpPr txBox="1"/>
          <p:nvPr/>
        </p:nvSpPr>
        <p:spPr>
          <a:xfrm>
            <a:off x="4011684" y="5449885"/>
            <a:ext cx="4421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Fig.6: Coating &amp; Annealing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2A40BF-FEF9-BE06-E3DF-470C2C0B4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016" y="110085"/>
            <a:ext cx="3455120" cy="707886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122236-4019-D16A-4743-C5D8D716B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88E298-FD36-7CBF-1346-246C787F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13</a:t>
            </a:fld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389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3706C0-AC0C-907C-A60A-146B8D796BBA}"/>
              </a:ext>
            </a:extLst>
          </p:cNvPr>
          <p:cNvGrpSpPr/>
          <p:nvPr/>
        </p:nvGrpSpPr>
        <p:grpSpPr>
          <a:xfrm>
            <a:off x="676275" y="238125"/>
            <a:ext cx="10511341" cy="5673086"/>
            <a:chOff x="669302" y="664028"/>
            <a:chExt cx="10765964" cy="5952033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ACB89DE1-A849-B585-9553-5BDC865C6E7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40384213"/>
                </p:ext>
              </p:extLst>
            </p:nvPr>
          </p:nvGraphicFramePr>
          <p:xfrm>
            <a:off x="2952750" y="664028"/>
            <a:ext cx="6286500" cy="58477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BFF4A31-6497-49B4-33B1-6B9770A761E5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284512"/>
              <a:ext cx="0" cy="487727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AE6C20B-B719-23C0-8F2F-A2E96C7497BC}"/>
                </a:ext>
              </a:extLst>
            </p:cNvPr>
            <p:cNvCxnSpPr>
              <a:cxnSpLocks/>
            </p:cNvCxnSpPr>
            <p:nvPr/>
          </p:nvCxnSpPr>
          <p:spPr>
            <a:xfrm>
              <a:off x="6114853" y="1772239"/>
              <a:ext cx="2510672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764146-6B29-13C8-17E4-4EE1153C4A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8452" y="1772239"/>
              <a:ext cx="2396401" cy="10884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96056D2-E45D-34DF-81D4-892F855EB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8452" y="1809405"/>
              <a:ext cx="9427" cy="572437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95F1D6E-3A64-589A-BE2C-E702CA553614}"/>
                </a:ext>
              </a:extLst>
            </p:cNvPr>
            <p:cNvSpPr/>
            <p:nvPr/>
          </p:nvSpPr>
          <p:spPr>
            <a:xfrm>
              <a:off x="2892404" y="2381842"/>
              <a:ext cx="1670949" cy="609604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Vacuum Based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B4A1713-6924-E6E6-2830-DB4C2F70B0C3}"/>
                </a:ext>
              </a:extLst>
            </p:cNvPr>
            <p:cNvCxnSpPr>
              <a:cxnSpLocks/>
            </p:cNvCxnSpPr>
            <p:nvPr/>
          </p:nvCxnSpPr>
          <p:spPr>
            <a:xfrm>
              <a:off x="8629923" y="1772242"/>
              <a:ext cx="0" cy="60960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C97681-4BF6-B637-2FFA-59591826236A}"/>
                </a:ext>
              </a:extLst>
            </p:cNvPr>
            <p:cNvSpPr/>
            <p:nvPr/>
          </p:nvSpPr>
          <p:spPr>
            <a:xfrm>
              <a:off x="7738454" y="2466448"/>
              <a:ext cx="1738987" cy="609604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Solution Based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22CA14-14F4-8435-18CD-14F54BA5CA34}"/>
                </a:ext>
              </a:extLst>
            </p:cNvPr>
            <p:cNvCxnSpPr>
              <a:cxnSpLocks/>
            </p:cNvCxnSpPr>
            <p:nvPr/>
          </p:nvCxnSpPr>
          <p:spPr>
            <a:xfrm>
              <a:off x="3718452" y="3016270"/>
              <a:ext cx="9427" cy="400051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C25168-CA8B-8BFE-E81E-119D0CE92996}"/>
                </a:ext>
              </a:extLst>
            </p:cNvPr>
            <p:cNvCxnSpPr>
              <a:cxnSpLocks/>
            </p:cNvCxnSpPr>
            <p:nvPr/>
          </p:nvCxnSpPr>
          <p:spPr>
            <a:xfrm>
              <a:off x="3727878" y="3416084"/>
              <a:ext cx="1188774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DCBAFD6-A09A-B9B5-3D6B-B35D7E652C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115" y="3416084"/>
              <a:ext cx="1295764" cy="5885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818D7C7-0ADB-9116-AFBE-F9AE4558F146}"/>
                </a:ext>
              </a:extLst>
            </p:cNvPr>
            <p:cNvCxnSpPr>
              <a:cxnSpLocks/>
            </p:cNvCxnSpPr>
            <p:nvPr/>
          </p:nvCxnSpPr>
          <p:spPr>
            <a:xfrm>
              <a:off x="2432115" y="3446556"/>
              <a:ext cx="9427" cy="400051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4A38AC1-1B8C-A261-B09B-E7186B547942}"/>
                </a:ext>
              </a:extLst>
            </p:cNvPr>
            <p:cNvCxnSpPr>
              <a:cxnSpLocks/>
            </p:cNvCxnSpPr>
            <p:nvPr/>
          </p:nvCxnSpPr>
          <p:spPr>
            <a:xfrm>
              <a:off x="4919373" y="3411906"/>
              <a:ext cx="9427" cy="400051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D38A501-EC5E-13FA-210D-D73C34CCCF1A}"/>
                </a:ext>
              </a:extLst>
            </p:cNvPr>
            <p:cNvSpPr/>
            <p:nvPr/>
          </p:nvSpPr>
          <p:spPr>
            <a:xfrm>
              <a:off x="4088611" y="3811957"/>
              <a:ext cx="2811809" cy="400048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Evaporation Deposition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F57319E-80D1-64C4-FBA0-3B3358D4073B}"/>
                </a:ext>
              </a:extLst>
            </p:cNvPr>
            <p:cNvSpPr/>
            <p:nvPr/>
          </p:nvSpPr>
          <p:spPr>
            <a:xfrm>
              <a:off x="669302" y="3821783"/>
              <a:ext cx="3049149" cy="355212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Chemical Vapor Deposition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DE1C468-5F1F-8999-9457-C1D672513C4F}"/>
                </a:ext>
              </a:extLst>
            </p:cNvPr>
            <p:cNvCxnSpPr>
              <a:cxnSpLocks/>
            </p:cNvCxnSpPr>
            <p:nvPr/>
          </p:nvCxnSpPr>
          <p:spPr>
            <a:xfrm>
              <a:off x="873234" y="4221831"/>
              <a:ext cx="0" cy="1866198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F942460-E70E-B452-30DA-50A7CDAA19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540" y="4644156"/>
              <a:ext cx="562761" cy="1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34D436A-2139-5311-5B5F-C7474BB0E404}"/>
                </a:ext>
              </a:extLst>
            </p:cNvPr>
            <p:cNvCxnSpPr>
              <a:cxnSpLocks/>
            </p:cNvCxnSpPr>
            <p:nvPr/>
          </p:nvCxnSpPr>
          <p:spPr>
            <a:xfrm>
              <a:off x="879540" y="5399183"/>
              <a:ext cx="562761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020E358-97E3-71EA-1FE3-A2AFB64B6161}"/>
                </a:ext>
              </a:extLst>
            </p:cNvPr>
            <p:cNvCxnSpPr>
              <a:cxnSpLocks/>
            </p:cNvCxnSpPr>
            <p:nvPr/>
          </p:nvCxnSpPr>
          <p:spPr>
            <a:xfrm>
              <a:off x="873234" y="6088029"/>
              <a:ext cx="569067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0FF4E55-59C4-A88C-753D-61F083160B8A}"/>
                </a:ext>
              </a:extLst>
            </p:cNvPr>
            <p:cNvCxnSpPr>
              <a:cxnSpLocks/>
            </p:cNvCxnSpPr>
            <p:nvPr/>
          </p:nvCxnSpPr>
          <p:spPr>
            <a:xfrm>
              <a:off x="4567691" y="4221831"/>
              <a:ext cx="0" cy="226381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D3F9AD-8471-8E81-8BDE-3A37FEE41057}"/>
                </a:ext>
              </a:extLst>
            </p:cNvPr>
            <p:cNvCxnSpPr>
              <a:cxnSpLocks/>
            </p:cNvCxnSpPr>
            <p:nvPr/>
          </p:nvCxnSpPr>
          <p:spPr>
            <a:xfrm>
              <a:off x="4563353" y="4531036"/>
              <a:ext cx="685309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D3CD919-AFA1-03AA-CF7C-0A827EF1ECC9}"/>
                </a:ext>
              </a:extLst>
            </p:cNvPr>
            <p:cNvCxnSpPr>
              <a:cxnSpLocks/>
            </p:cNvCxnSpPr>
            <p:nvPr/>
          </p:nvCxnSpPr>
          <p:spPr>
            <a:xfrm>
              <a:off x="4573997" y="5304915"/>
              <a:ext cx="685309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6A1FE3C-8B21-8175-FE8E-4BF67D76EEF5}"/>
                </a:ext>
              </a:extLst>
            </p:cNvPr>
            <p:cNvCxnSpPr>
              <a:cxnSpLocks/>
            </p:cNvCxnSpPr>
            <p:nvPr/>
          </p:nvCxnSpPr>
          <p:spPr>
            <a:xfrm>
              <a:off x="4563353" y="5701530"/>
              <a:ext cx="685309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5015633-F061-4729-6EEA-BAB5AC073BBB}"/>
                </a:ext>
              </a:extLst>
            </p:cNvPr>
            <p:cNvCxnSpPr>
              <a:cxnSpLocks/>
            </p:cNvCxnSpPr>
            <p:nvPr/>
          </p:nvCxnSpPr>
          <p:spPr>
            <a:xfrm>
              <a:off x="4581431" y="4956812"/>
              <a:ext cx="685309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5115D09-630E-356A-5730-6C54F364A270}"/>
                </a:ext>
              </a:extLst>
            </p:cNvPr>
            <p:cNvCxnSpPr>
              <a:cxnSpLocks/>
            </p:cNvCxnSpPr>
            <p:nvPr/>
          </p:nvCxnSpPr>
          <p:spPr>
            <a:xfrm>
              <a:off x="4581431" y="6080176"/>
              <a:ext cx="685309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D5CB2B1-23A4-F548-D825-D9B5BA7649FE}"/>
                </a:ext>
              </a:extLst>
            </p:cNvPr>
            <p:cNvCxnSpPr>
              <a:cxnSpLocks/>
            </p:cNvCxnSpPr>
            <p:nvPr/>
          </p:nvCxnSpPr>
          <p:spPr>
            <a:xfrm>
              <a:off x="4563352" y="6485641"/>
              <a:ext cx="685309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964E605-0CA4-C956-FC26-614732FAAB64}"/>
                </a:ext>
              </a:extLst>
            </p:cNvPr>
            <p:cNvSpPr txBox="1"/>
            <p:nvPr/>
          </p:nvSpPr>
          <p:spPr>
            <a:xfrm>
              <a:off x="1456063" y="4490267"/>
              <a:ext cx="2808618" cy="32291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Plasma Enhance CVD (PECVD</a:t>
              </a:r>
              <a:r>
                <a:rPr lang="en-US" sz="1400" b="1" dirty="0">
                  <a:solidFill>
                    <a:srgbClr val="002060"/>
                  </a:solidFill>
                  <a:latin typeface="Bahnschrift Light" panose="020B0502040204020203" pitchFamily="34" charset="0"/>
                </a:rPr>
                <a:t>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A767B6-6529-DCA1-39FE-DFFA1B43673A}"/>
                </a:ext>
              </a:extLst>
            </p:cNvPr>
            <p:cNvSpPr txBox="1"/>
            <p:nvPr/>
          </p:nvSpPr>
          <p:spPr>
            <a:xfrm>
              <a:off x="1456063" y="5234467"/>
              <a:ext cx="2687950" cy="307777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Low Pressure CVD (LPCVD)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D63EC4B-F677-50E2-8C37-2E75803E4F18}"/>
                </a:ext>
              </a:extLst>
            </p:cNvPr>
            <p:cNvSpPr txBox="1"/>
            <p:nvPr/>
          </p:nvSpPr>
          <p:spPr>
            <a:xfrm>
              <a:off x="1456063" y="5925090"/>
              <a:ext cx="2687950" cy="307777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Metal Organic CVD (MOCVD)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A2400F3-6B57-433A-9DB5-16A1BC674486}"/>
                </a:ext>
              </a:extLst>
            </p:cNvPr>
            <p:cNvSpPr txBox="1"/>
            <p:nvPr/>
          </p:nvSpPr>
          <p:spPr>
            <a:xfrm>
              <a:off x="5241883" y="4388165"/>
              <a:ext cx="2372996" cy="307776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Sputtering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2852EA-418A-F7B5-00D6-2E33E7646204}"/>
                </a:ext>
              </a:extLst>
            </p:cNvPr>
            <p:cNvSpPr txBox="1"/>
            <p:nvPr/>
          </p:nvSpPr>
          <p:spPr>
            <a:xfrm>
              <a:off x="5251308" y="4798045"/>
              <a:ext cx="2373000" cy="307777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Thermal Evaporation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9687E30-AFE1-49D5-CFD8-3C403B2C5B27}"/>
                </a:ext>
              </a:extLst>
            </p:cNvPr>
            <p:cNvSpPr txBox="1"/>
            <p:nvPr/>
          </p:nvSpPr>
          <p:spPr>
            <a:xfrm>
              <a:off x="5231900" y="5155117"/>
              <a:ext cx="2392408" cy="318306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Electron Beam Evaporation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75E6F57-83DC-061D-DDCD-9903C121AD4D}"/>
                </a:ext>
              </a:extLst>
            </p:cNvPr>
            <p:cNvSpPr txBox="1"/>
            <p:nvPr/>
          </p:nvSpPr>
          <p:spPr>
            <a:xfrm>
              <a:off x="5222473" y="6308284"/>
              <a:ext cx="2400954" cy="307777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Atomic Layer Deposition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5DA596D-6B07-1DC3-259F-07E9A2EDA3FD}"/>
                </a:ext>
              </a:extLst>
            </p:cNvPr>
            <p:cNvSpPr txBox="1"/>
            <p:nvPr/>
          </p:nvSpPr>
          <p:spPr>
            <a:xfrm>
              <a:off x="5222473" y="5539094"/>
              <a:ext cx="2401834" cy="307777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Bahnschrift Light" panose="020B0502040204020203" pitchFamily="34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Pulse Laser Deposition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4399397-09B6-2D15-4F21-C75298F9BC49}"/>
                </a:ext>
              </a:extLst>
            </p:cNvPr>
            <p:cNvSpPr txBox="1"/>
            <p:nvPr/>
          </p:nvSpPr>
          <p:spPr>
            <a:xfrm>
              <a:off x="5221598" y="5921090"/>
              <a:ext cx="2401833" cy="307776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Molecular Beam Epitaxy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6AC691-1F8A-38FC-E444-9D402E2D6CF3}"/>
                </a:ext>
              </a:extLst>
            </p:cNvPr>
            <p:cNvCxnSpPr>
              <a:cxnSpLocks/>
            </p:cNvCxnSpPr>
            <p:nvPr/>
          </p:nvCxnSpPr>
          <p:spPr>
            <a:xfrm>
              <a:off x="8490813" y="3022923"/>
              <a:ext cx="0" cy="1858345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3D7426D-9299-9AC1-A0F5-9302E06C5FBA}"/>
                </a:ext>
              </a:extLst>
            </p:cNvPr>
            <p:cNvCxnSpPr>
              <a:cxnSpLocks/>
            </p:cNvCxnSpPr>
            <p:nvPr/>
          </p:nvCxnSpPr>
          <p:spPr>
            <a:xfrm>
              <a:off x="8486475" y="3332128"/>
              <a:ext cx="685309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24E83E4-CD37-940B-D84C-3FA4CD02F541}"/>
                </a:ext>
              </a:extLst>
            </p:cNvPr>
            <p:cNvCxnSpPr>
              <a:cxnSpLocks/>
            </p:cNvCxnSpPr>
            <p:nvPr/>
          </p:nvCxnSpPr>
          <p:spPr>
            <a:xfrm>
              <a:off x="8497119" y="4106007"/>
              <a:ext cx="685309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916DD27-82F7-E5B7-635F-1C16EA20C0FA}"/>
                </a:ext>
              </a:extLst>
            </p:cNvPr>
            <p:cNvCxnSpPr>
              <a:cxnSpLocks/>
            </p:cNvCxnSpPr>
            <p:nvPr/>
          </p:nvCxnSpPr>
          <p:spPr>
            <a:xfrm>
              <a:off x="8486475" y="4502622"/>
              <a:ext cx="685309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3C35DFE-27B0-0ABC-5974-5C63C7BDFB8A}"/>
                </a:ext>
              </a:extLst>
            </p:cNvPr>
            <p:cNvCxnSpPr>
              <a:cxnSpLocks/>
            </p:cNvCxnSpPr>
            <p:nvPr/>
          </p:nvCxnSpPr>
          <p:spPr>
            <a:xfrm>
              <a:off x="8504553" y="3757904"/>
              <a:ext cx="685309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36D5A77-CCBA-59BF-1CB5-3B0F9F527856}"/>
                </a:ext>
              </a:extLst>
            </p:cNvPr>
            <p:cNvCxnSpPr>
              <a:cxnSpLocks/>
            </p:cNvCxnSpPr>
            <p:nvPr/>
          </p:nvCxnSpPr>
          <p:spPr>
            <a:xfrm>
              <a:off x="8504553" y="4881268"/>
              <a:ext cx="685309" cy="0"/>
            </a:xfrm>
            <a:prstGeom prst="line">
              <a:avLst/>
            </a:prstGeom>
            <a:ln w="28575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63220E-26E6-D7BA-16AA-B30AB99E143A}"/>
                </a:ext>
              </a:extLst>
            </p:cNvPr>
            <p:cNvSpPr txBox="1"/>
            <p:nvPr/>
          </p:nvSpPr>
          <p:spPr>
            <a:xfrm>
              <a:off x="9165005" y="3189256"/>
              <a:ext cx="2270260" cy="307777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Printing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D081533-5849-F8A9-01E7-5BF2D3F27851}"/>
                </a:ext>
              </a:extLst>
            </p:cNvPr>
            <p:cNvSpPr txBox="1"/>
            <p:nvPr/>
          </p:nvSpPr>
          <p:spPr>
            <a:xfrm>
              <a:off x="9174430" y="3590144"/>
              <a:ext cx="2260836" cy="307777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Electrode Deposition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A44E354-6FE4-F363-E9CA-E64F985A83E5}"/>
                </a:ext>
              </a:extLst>
            </p:cNvPr>
            <p:cNvSpPr txBox="1"/>
            <p:nvPr/>
          </p:nvSpPr>
          <p:spPr>
            <a:xfrm>
              <a:off x="9155022" y="3956210"/>
              <a:ext cx="2260836" cy="307776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Spin Coating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FF38283-9A52-7BAA-F3F1-A407538BE264}"/>
                </a:ext>
              </a:extLst>
            </p:cNvPr>
            <p:cNvSpPr txBox="1"/>
            <p:nvPr/>
          </p:nvSpPr>
          <p:spPr>
            <a:xfrm>
              <a:off x="9145595" y="4340186"/>
              <a:ext cx="2260837" cy="307777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Colloidal Synthesis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8CF5910-0875-2020-01FA-B2687F12E3DE}"/>
                </a:ext>
              </a:extLst>
            </p:cNvPr>
            <p:cNvSpPr txBox="1"/>
            <p:nvPr/>
          </p:nvSpPr>
          <p:spPr>
            <a:xfrm>
              <a:off x="9144720" y="4722181"/>
              <a:ext cx="2261712" cy="315679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2">
                      <a:lumMod val="10000"/>
                      <a:lumOff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Layer by Layer Synthesis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DF0091-11F0-D60D-0195-AD43676CD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85808-49F7-F785-12D2-02438ED9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14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72138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CBA1E0-402C-FA7D-BC84-8B3F8402D9ED}"/>
              </a:ext>
            </a:extLst>
          </p:cNvPr>
          <p:cNvSpPr txBox="1"/>
          <p:nvPr/>
        </p:nvSpPr>
        <p:spPr>
          <a:xfrm>
            <a:off x="3802940" y="5382563"/>
            <a:ext cx="435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7: XRD result of pure ZnO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EDF4F-8E56-B59F-FD01-1A48239C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310" y="1013772"/>
            <a:ext cx="5205729" cy="42592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87276-4298-B8BC-5EC7-E10EDE6C2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141" y="87762"/>
            <a:ext cx="6309717" cy="701731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X-Ray Diffraction(XRD)</a:t>
            </a: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1339C-DD73-9FCF-2F52-3AAFA3688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C3FE9-A27A-A4B8-D94B-AB3C6C0E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15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25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6BCA17-145B-252B-8C0E-4E7202990A6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102" y="1054817"/>
            <a:ext cx="5202936" cy="42611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D378A-3D5B-60F2-A454-CEAA0946F72F}"/>
              </a:ext>
            </a:extLst>
          </p:cNvPr>
          <p:cNvSpPr txBox="1"/>
          <p:nvPr/>
        </p:nvSpPr>
        <p:spPr>
          <a:xfrm>
            <a:off x="3457282" y="5315921"/>
            <a:ext cx="4823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8: XRD result of 1% YZO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51AD67-DC08-DCD8-7A79-6F67D53E5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141" y="87762"/>
            <a:ext cx="6309717" cy="701731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X-Ray Diffraction(XRD)</a:t>
            </a: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B01585-8E3A-E852-7580-5199AC0A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F1363-8DF1-0AC2-52E6-FC4FD869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16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333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2D8F99-3A0E-C4AA-F570-7B909BFFE55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60" y="1055914"/>
            <a:ext cx="5202936" cy="42611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09F2A8-9D7B-0E97-D9F1-DE835C344067}"/>
              </a:ext>
            </a:extLst>
          </p:cNvPr>
          <p:cNvSpPr txBox="1"/>
          <p:nvPr/>
        </p:nvSpPr>
        <p:spPr>
          <a:xfrm>
            <a:off x="3408896" y="5399706"/>
            <a:ext cx="4922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9: XRD result of 3% YZO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6289B-7E99-53A0-FD98-C8851585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141" y="87762"/>
            <a:ext cx="6309717" cy="701731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X-Ray Diffraction(XRD)</a:t>
            </a: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FC6326-0CEA-FECF-63EA-EC096F264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2FE80-DA74-CD67-BA94-9C2444DF5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17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151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2C889F-4465-3FF6-3CD5-6DE6F0B7CA16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2"/>
          <a:stretch/>
        </p:blipFill>
        <p:spPr>
          <a:xfrm>
            <a:off x="3269187" y="1138602"/>
            <a:ext cx="5202936" cy="42611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D56AEB-9DCE-E2C0-B791-903A4ADB0CCD}"/>
              </a:ext>
            </a:extLst>
          </p:cNvPr>
          <p:cNvSpPr txBox="1"/>
          <p:nvPr/>
        </p:nvSpPr>
        <p:spPr>
          <a:xfrm>
            <a:off x="3544368" y="5399706"/>
            <a:ext cx="5066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10: XRD result of 3% YZO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D40D1-25C5-8918-1456-538C7529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141" y="87762"/>
            <a:ext cx="6309717" cy="701731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X-Ray Diffraction(XRD)</a:t>
            </a: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73A7A-F760-02D1-09DF-9DA3419C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F2FA6-776D-5CCA-1BF7-25AA7026C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18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076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25E08B-66B3-C118-CBE0-8DA2ADB40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5" b="2953"/>
          <a:stretch/>
        </p:blipFill>
        <p:spPr bwMode="auto">
          <a:xfrm>
            <a:off x="4197255" y="1085820"/>
            <a:ext cx="3668044" cy="437845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D2B472-ABA3-0B97-4FEA-E9EAE963A83C}"/>
              </a:ext>
            </a:extLst>
          </p:cNvPr>
          <p:cNvSpPr txBox="1"/>
          <p:nvPr/>
        </p:nvSpPr>
        <p:spPr>
          <a:xfrm>
            <a:off x="3704990" y="5464275"/>
            <a:ext cx="5235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11: XRD result comparisons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2342A0-1C5E-54BA-E570-A628CD465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141" y="87762"/>
            <a:ext cx="6309717" cy="701731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X-Ray Diffraction(XRD)</a:t>
            </a: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709BB-7A46-AFFC-3FE5-3F42F335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B8254-28BA-671F-7B67-E792EF6A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19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738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AC61D-8534-B5B2-8D87-18650E996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2379" y="117473"/>
            <a:ext cx="2167241" cy="707886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7966-E9DA-CE99-E660-3A9CD2DF6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34" y="944838"/>
            <a:ext cx="10353762" cy="5074962"/>
          </a:xfrm>
        </p:spPr>
        <p:txBody>
          <a:bodyPr>
            <a:noAutofit/>
          </a:bodyPr>
          <a:lstStyle/>
          <a:p>
            <a:r>
              <a:rPr lang="en-US" sz="22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r>
              <a:rPr lang="en-US" sz="22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22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r>
              <a:rPr lang="en-US" sz="22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 gap</a:t>
            </a:r>
          </a:p>
          <a:p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2200" b="1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XRD</a:t>
            </a:r>
          </a:p>
          <a:p>
            <a:r>
              <a:rPr lang="en-US" sz="22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</a:p>
          <a:p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EDS</a:t>
            </a:r>
            <a:endParaRPr lang="en-US" sz="2200" b="1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UV Spectroscopy</a:t>
            </a:r>
          </a:p>
          <a:p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  <a:p>
            <a:r>
              <a:rPr lang="en-US" sz="22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  <a:p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bg1"/>
              </a:buClr>
              <a:buNone/>
            </a:pP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495A88-F829-433B-E27A-EEE2E50D5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DA727-703C-D5CC-CE0B-E035C751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2</a:t>
            </a:fld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02387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D43F76-1C33-E24A-9BC8-663DACF4E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589144"/>
              </p:ext>
            </p:extLst>
          </p:nvPr>
        </p:nvGraphicFramePr>
        <p:xfrm>
          <a:off x="2190750" y="1060800"/>
          <a:ext cx="7992961" cy="4421135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958374">
                  <a:extLst>
                    <a:ext uri="{9D8B030D-6E8A-4147-A177-3AD203B41FA5}">
                      <a16:colId xmlns:a16="http://schemas.microsoft.com/office/drawing/2014/main" val="2183759669"/>
                    </a:ext>
                  </a:extLst>
                </a:gridCol>
                <a:gridCol w="1875862">
                  <a:extLst>
                    <a:ext uri="{9D8B030D-6E8A-4147-A177-3AD203B41FA5}">
                      <a16:colId xmlns:a16="http://schemas.microsoft.com/office/drawing/2014/main" val="3877811780"/>
                    </a:ext>
                  </a:extLst>
                </a:gridCol>
                <a:gridCol w="1286036">
                  <a:extLst>
                    <a:ext uri="{9D8B030D-6E8A-4147-A177-3AD203B41FA5}">
                      <a16:colId xmlns:a16="http://schemas.microsoft.com/office/drawing/2014/main" val="215426693"/>
                    </a:ext>
                  </a:extLst>
                </a:gridCol>
                <a:gridCol w="1274371">
                  <a:extLst>
                    <a:ext uri="{9D8B030D-6E8A-4147-A177-3AD203B41FA5}">
                      <a16:colId xmlns:a16="http://schemas.microsoft.com/office/drawing/2014/main" val="1563622824"/>
                    </a:ext>
                  </a:extLst>
                </a:gridCol>
                <a:gridCol w="1299159">
                  <a:extLst>
                    <a:ext uri="{9D8B030D-6E8A-4147-A177-3AD203B41FA5}">
                      <a16:colId xmlns:a16="http://schemas.microsoft.com/office/drawing/2014/main" val="2369639839"/>
                    </a:ext>
                  </a:extLst>
                </a:gridCol>
                <a:gridCol w="1299159">
                  <a:extLst>
                    <a:ext uri="{9D8B030D-6E8A-4147-A177-3AD203B41FA5}">
                      <a16:colId xmlns:a16="http://schemas.microsoft.com/office/drawing/2014/main" val="2391954702"/>
                    </a:ext>
                  </a:extLst>
                </a:gridCol>
              </a:tblGrid>
              <a:tr h="59524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100" dirty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100" kern="1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100" dirty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100" kern="1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solidFill>
                            <a:srgbClr val="002060"/>
                          </a:solidFill>
                          <a:effectLst/>
                        </a:rPr>
                        <a:t>hkl</a:t>
                      </a:r>
                      <a:endParaRPr lang="en-US" sz="11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2060"/>
                          </a:solidFill>
                          <a:effectLst/>
                        </a:rPr>
                        <a:t>2θ</a:t>
                      </a:r>
                      <a:endParaRPr lang="en-US" sz="11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02810"/>
                  </a:ext>
                </a:extLst>
              </a:tr>
              <a:tr h="6667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ZnO Wurtzite Structure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Pure ZnO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1% YZO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3% YZO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5% YZO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087458"/>
                  </a:ext>
                </a:extLst>
              </a:tr>
              <a:tr h="514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(002)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34.228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34.327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34.411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34.536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92685"/>
                  </a:ext>
                </a:extLst>
              </a:tr>
              <a:tr h="514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(100)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31.749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32.138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30.248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31.889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432033"/>
                  </a:ext>
                </a:extLst>
              </a:tr>
              <a:tr h="5327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(101)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36.257 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35.903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36.427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36.384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087588"/>
                  </a:ext>
                </a:extLst>
              </a:tr>
              <a:tr h="5327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(102)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47.257 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48.348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70747"/>
                  </a:ext>
                </a:extLst>
              </a:tr>
              <a:tr h="5327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(110)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56.535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56.841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207317"/>
                  </a:ext>
                </a:extLst>
              </a:tr>
              <a:tr h="5327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(200)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63.341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63.846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97876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07F7EF2-E952-FDA4-851B-0FC683CD0B2C}"/>
              </a:ext>
            </a:extLst>
          </p:cNvPr>
          <p:cNvSpPr txBox="1"/>
          <p:nvPr/>
        </p:nvSpPr>
        <p:spPr>
          <a:xfrm>
            <a:off x="1924569" y="5481935"/>
            <a:ext cx="8525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Table 1: XRD results for wurtzite ZnO for all examined samples</a:t>
            </a:r>
            <a:r>
              <a:rPr lang="en-US" b="1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942C4-A626-C2AF-FC6F-642AB006A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141" y="87762"/>
            <a:ext cx="6309717" cy="701731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X-Ray Diffraction(XRD)</a:t>
            </a: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720BE9-BF09-C3F2-4E07-005340D93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9B5AF-27FE-1F5D-D32F-A1AF2C9A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20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51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674CF4-6A3C-2027-FEFD-8BF1159CC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712752"/>
              </p:ext>
            </p:extLst>
          </p:nvPr>
        </p:nvGraphicFramePr>
        <p:xfrm>
          <a:off x="1112520" y="1017589"/>
          <a:ext cx="9966959" cy="482282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011045">
                  <a:extLst>
                    <a:ext uri="{9D8B030D-6E8A-4147-A177-3AD203B41FA5}">
                      <a16:colId xmlns:a16="http://schemas.microsoft.com/office/drawing/2014/main" val="1062046110"/>
                    </a:ext>
                  </a:extLst>
                </a:gridCol>
                <a:gridCol w="2011045">
                  <a:extLst>
                    <a:ext uri="{9D8B030D-6E8A-4147-A177-3AD203B41FA5}">
                      <a16:colId xmlns:a16="http://schemas.microsoft.com/office/drawing/2014/main" val="3779552622"/>
                    </a:ext>
                  </a:extLst>
                </a:gridCol>
                <a:gridCol w="2011045">
                  <a:extLst>
                    <a:ext uri="{9D8B030D-6E8A-4147-A177-3AD203B41FA5}">
                      <a16:colId xmlns:a16="http://schemas.microsoft.com/office/drawing/2014/main" val="652317000"/>
                    </a:ext>
                  </a:extLst>
                </a:gridCol>
                <a:gridCol w="2011045">
                  <a:extLst>
                    <a:ext uri="{9D8B030D-6E8A-4147-A177-3AD203B41FA5}">
                      <a16:colId xmlns:a16="http://schemas.microsoft.com/office/drawing/2014/main" val="658243225"/>
                    </a:ext>
                  </a:extLst>
                </a:gridCol>
                <a:gridCol w="1922779">
                  <a:extLst>
                    <a:ext uri="{9D8B030D-6E8A-4147-A177-3AD203B41FA5}">
                      <a16:colId xmlns:a16="http://schemas.microsoft.com/office/drawing/2014/main" val="242280708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Parameters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Sample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523332"/>
                  </a:ext>
                </a:extLst>
              </a:tr>
              <a:tr h="3466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</a:rPr>
                        <a:t>Pure ZnO</a:t>
                      </a:r>
                      <a:endParaRPr lang="en-US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</a:rPr>
                        <a:t>1% YZO</a:t>
                      </a:r>
                      <a:endParaRPr lang="en-US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</a:rPr>
                        <a:t>3% YZO</a:t>
                      </a:r>
                      <a:endParaRPr lang="en-US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</a:rPr>
                        <a:t>5% YZO</a:t>
                      </a:r>
                      <a:endParaRPr lang="en-US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272796"/>
                  </a:ext>
                </a:extLst>
              </a:tr>
              <a:tr h="34744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D (nm)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18.822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12.319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18.338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13.764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415129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a (Å)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3.342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3.871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3.273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3.234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643210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c (Å)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5.273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5.323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5.242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5.223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382729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c/a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1.577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1.374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1.602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1.616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420686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d</a:t>
                      </a:r>
                      <a:r>
                        <a:rPr lang="en-US" sz="2000" kern="100" baseline="-25000" dirty="0">
                          <a:solidFill>
                            <a:srgbClr val="002060"/>
                          </a:solidFill>
                          <a:effectLst/>
                        </a:rPr>
                        <a:t>002</a:t>
                      </a: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 (Å)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2.55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6.7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2.56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2.51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0679179"/>
                  </a:ext>
                </a:extLst>
              </a:tr>
              <a:tr h="34744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V (Å</a:t>
                      </a:r>
                      <a:r>
                        <a:rPr lang="en-US" sz="2000" kern="100" baseline="30000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)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51.033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69.077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48.632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47.307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278422"/>
                  </a:ext>
                </a:extLst>
              </a:tr>
              <a:tr h="6948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Density (g/cm</a:t>
                      </a:r>
                      <a:r>
                        <a:rPr lang="en-US" sz="2000" kern="100" baseline="30000" dirty="0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)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5.295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3.912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5.556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5.712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251706"/>
                  </a:ext>
                </a:extLst>
              </a:tr>
              <a:tr h="104233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Dislocation density * 10</a:t>
                      </a:r>
                      <a:r>
                        <a:rPr lang="en-US" sz="2000" kern="100" baseline="30000" dirty="0">
                          <a:solidFill>
                            <a:srgbClr val="002060"/>
                          </a:solidFill>
                          <a:effectLst/>
                        </a:rPr>
                        <a:t>5 </a:t>
                      </a: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lines/m</a:t>
                      </a:r>
                      <a:r>
                        <a:rPr lang="en-US" sz="2000" kern="100" baseline="30000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2.82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2060"/>
                          </a:solidFill>
                          <a:effectLst/>
                        </a:rPr>
                        <a:t>6.59</a:t>
                      </a:r>
                      <a:endParaRPr lang="en-US" sz="2000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2.97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5.28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450258"/>
                  </a:ext>
                </a:extLst>
              </a:tr>
              <a:tr h="34744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Strain (ɛ) *10</a:t>
                      </a:r>
                      <a:r>
                        <a:rPr lang="en-US" sz="2000" kern="100" baseline="30000" dirty="0">
                          <a:solidFill>
                            <a:srgbClr val="002060"/>
                          </a:solidFill>
                          <a:effectLst/>
                        </a:rPr>
                        <a:t>-3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3.874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4.472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3.931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2060"/>
                          </a:solidFill>
                          <a:effectLst/>
                        </a:rPr>
                        <a:t>4.375</a:t>
                      </a:r>
                      <a:endParaRPr lang="en-US" sz="2000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11799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BDA6ECC-7F67-1820-3113-E846B07D4670}"/>
              </a:ext>
            </a:extLst>
          </p:cNvPr>
          <p:cNvSpPr txBox="1"/>
          <p:nvPr/>
        </p:nvSpPr>
        <p:spPr>
          <a:xfrm>
            <a:off x="3301261" y="282625"/>
            <a:ext cx="5294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Table 2:  </a:t>
            </a:r>
            <a:r>
              <a:rPr lang="en-US" sz="2400" dirty="0">
                <a:solidFill>
                  <a:srgbClr val="002060"/>
                </a:solidFill>
              </a:rPr>
              <a:t>Lattice parameters analysis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5170CF-7D3B-3CBE-7C35-7ECCCD731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3DAF88-1245-23C6-4BE2-B1250CD2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21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380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376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Scanning Electron Micrographs(SEM)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676" y="949570"/>
            <a:ext cx="11839657" cy="56967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morphological studies of the un-doped/Pure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doped with 1%Y(Yttrium), 3%Y and 5%Y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thin films have been carried out from SEM. The finding’s are as follows: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absence of cracks is observed on large areas of all films;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homogeneous distribution of connected nanoparticles over the surface, mostly hexagonal in shape;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Y of 3 at.%, the grains are closely packed, and the surface seems to be most uniform among the samples;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particle sizes are measured for the un-doped and 5 at.% at Y samples;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evident that the porous structure and visibly lower  homogeneity in morphology occurred throughout the film formulated with 5 at.% of Y;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ABC48-76DF-0989-16DD-5C8BB5A65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2AE57-799C-5364-C1F9-A7F6FA24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22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071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144" y="176900"/>
            <a:ext cx="10323189" cy="57366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Scanning Electron Micrographs(SEM)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1" y="980769"/>
            <a:ext cx="4983055" cy="39210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923" y="980769"/>
            <a:ext cx="4799454" cy="3921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1361" y="4904492"/>
            <a:ext cx="131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Pure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9707" y="4904492"/>
            <a:ext cx="213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1%Y doped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23128" y="5516683"/>
            <a:ext cx="762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Fig. 12(a): SEM of Pure ZnO, and 1%Y doped ZnO.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680A01-8AB3-BDEE-155C-2C3736E02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7ABD72-15C4-577F-B6FC-A29A2405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23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542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194348"/>
            <a:ext cx="10802815" cy="56685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Scanning Electron Micrographs(SEM)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0" y="1078279"/>
            <a:ext cx="5036230" cy="389165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607" y="1078279"/>
            <a:ext cx="5188872" cy="38916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1068" y="4977294"/>
            <a:ext cx="285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3%Y doped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94431" y="4977294"/>
            <a:ext cx="2611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5%Y doped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6285" y="5605578"/>
            <a:ext cx="10902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Fig. 12(b):SEM of  3%Y doped ZnO, and  5%Y doped ZnO.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DD8710-4B23-8B30-7405-543A9759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2AECE-1630-15A5-A92F-DF50C0B4D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24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49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511" y="139700"/>
            <a:ext cx="10160977" cy="7251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Energy Dispersion Spectrum (EDS)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162" y="1302238"/>
            <a:ext cx="11482753" cy="54160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check the chemical composition of the film, an energy dispersion  spectroscopy analysis was performed.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it was observed that the film is only composed of zinc and oxygen for pure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spectrum confirms presence of Zn, O and Y elements in the prepared films with their nominal percentage;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presence of the  silicon peak in the spectrum is due to the glass substrate;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incorporation of Y improves the structural quality of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thin films by altering  the crystallite size (D) while changing  the micro-strain;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D7695-0178-01B0-6CB3-1A67EA86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5F7F4-409F-AEF7-B6F5-CC6693DF4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25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43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615" y="118940"/>
            <a:ext cx="10644554" cy="5404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Energy Dispersion Spectrum (EDS)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35" y="974970"/>
            <a:ext cx="5489911" cy="3437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246" y="974970"/>
            <a:ext cx="5899639" cy="34635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29962" y="4632569"/>
            <a:ext cx="1978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Pure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23031" y="4632569"/>
            <a:ext cx="2083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1%Y doped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50731" y="5292969"/>
            <a:ext cx="8695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Fig. 13 (a):EDS of  pure ZnO, and 1%Y doped ZnO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F74E1-7B88-29CF-F597-4E50148E5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83417-7E8B-5561-DE6D-263C5B28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26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062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2902"/>
            <a:ext cx="10275277" cy="58444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Dispersion Spectrum (EDS)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90166"/>
            <a:ext cx="5882054" cy="36961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8270" y="4686300"/>
            <a:ext cx="3068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3% Y doped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09" y="1017265"/>
            <a:ext cx="6213232" cy="35963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57139" y="4686300"/>
            <a:ext cx="2540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5% Y doped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ZnO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4692" y="5442438"/>
            <a:ext cx="1028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Fig. 13(b):EDS of 3%Y  doped ZnO, and 5%Y doped ZnO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EA4A8A-0E8B-6E98-4C3E-70FF364F6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311AD-8A5A-8D25-98A0-ADA34C57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27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069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7134" y="150770"/>
            <a:ext cx="5935134" cy="7043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UV Visible Spectroscopy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004" y="1820984"/>
            <a:ext cx="11895992" cy="3868615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optical band gaps of the films are calculated from the absorption spectra employing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Tauc’s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plot as shown in Fig. below.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compared to pure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optical band gap for 1, 3 and 5 at % is  dramatically decreased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3.22, 3.19, 3.11 and 3.05 eV, respectively).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11E3A6-6972-F96A-C592-410C6FB40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276F1-D3C6-1DBF-9BC1-C4B8653E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28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407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5720" y="237540"/>
            <a:ext cx="10055469" cy="48527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UV Visible Spectroscopy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5" y="967585"/>
            <a:ext cx="4251461" cy="222789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47" y="954944"/>
            <a:ext cx="4708122" cy="2300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5" y="3429000"/>
            <a:ext cx="4436533" cy="2014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47" y="3472006"/>
            <a:ext cx="4882655" cy="19447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2005" y="5443229"/>
            <a:ext cx="1204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Fig. 14 : Plot of (𝛼ℎ𝜐)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versus incident photon energy (h𝜐) for Pure ZnO, 1%Y doped ,  3% Y doped and  5 % Y doped films.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E68834-FF60-ED8F-D822-405D12CDB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7417A-4091-2003-E3D1-B9C7D7045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29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31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85AC2A1-6069-3C0B-5227-1BF2C4724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118" y="107162"/>
            <a:ext cx="3029043" cy="701731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0D7CAA-08B9-8B9B-92F6-E8AE9E0766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3"/>
          <a:stretch/>
        </p:blipFill>
        <p:spPr>
          <a:xfrm>
            <a:off x="1231348" y="1301147"/>
            <a:ext cx="2141771" cy="1510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532D12-CCF1-DBCD-627F-CCDD53118E98}"/>
              </a:ext>
            </a:extLst>
          </p:cNvPr>
          <p:cNvSpPr txBox="1"/>
          <p:nvPr/>
        </p:nvSpPr>
        <p:spPr>
          <a:xfrm>
            <a:off x="1767840" y="3068620"/>
            <a:ext cx="99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LEDs [1]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3B4D60-4389-1E90-29F5-E0FAE7376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771" y="1005499"/>
            <a:ext cx="2152967" cy="19258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8311D4-9B6C-54A2-8593-9446B2861321}"/>
              </a:ext>
            </a:extLst>
          </p:cNvPr>
          <p:cNvSpPr txBox="1"/>
          <p:nvPr/>
        </p:nvSpPr>
        <p:spPr>
          <a:xfrm>
            <a:off x="8663939" y="3068620"/>
            <a:ext cx="146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Solar Cells [2]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858B8E-327E-C00F-0F3C-06C6408F1F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6" t="6614" r="19667" b="13022"/>
          <a:stretch/>
        </p:blipFill>
        <p:spPr>
          <a:xfrm>
            <a:off x="8178800" y="3778303"/>
            <a:ext cx="2028910" cy="17785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C63617-2524-3937-B262-AE6793AA09E2}"/>
              </a:ext>
            </a:extLst>
          </p:cNvPr>
          <p:cNvSpPr txBox="1"/>
          <p:nvPr/>
        </p:nvSpPr>
        <p:spPr>
          <a:xfrm>
            <a:off x="8183880" y="5665242"/>
            <a:ext cx="250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Piezoelectric sensors [4]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4C0D44-406F-8729-B63D-B20655EE52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5" b="13383"/>
          <a:stretch/>
        </p:blipFill>
        <p:spPr>
          <a:xfrm>
            <a:off x="1261536" y="4045505"/>
            <a:ext cx="2121743" cy="16208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16F33D-2493-9FB9-2A61-AF579A14B06F}"/>
              </a:ext>
            </a:extLst>
          </p:cNvPr>
          <p:cNvSpPr txBox="1"/>
          <p:nvPr/>
        </p:nvSpPr>
        <p:spPr>
          <a:xfrm>
            <a:off x="1628140" y="5657275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Gas sensors [3]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418DD3-A44F-9402-5350-EB8AB04681AD}"/>
              </a:ext>
            </a:extLst>
          </p:cNvPr>
          <p:cNvCxnSpPr/>
          <p:nvPr/>
        </p:nvCxnSpPr>
        <p:spPr>
          <a:xfrm>
            <a:off x="3911600" y="2060934"/>
            <a:ext cx="3759200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46E326-2CC8-EF33-49CD-8F9516761206}"/>
              </a:ext>
            </a:extLst>
          </p:cNvPr>
          <p:cNvCxnSpPr/>
          <p:nvPr/>
        </p:nvCxnSpPr>
        <p:spPr>
          <a:xfrm>
            <a:off x="4003040" y="4874695"/>
            <a:ext cx="3759200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43ED19-82B8-2C82-7673-5534C707305C}"/>
              </a:ext>
            </a:extLst>
          </p:cNvPr>
          <p:cNvSpPr txBox="1"/>
          <p:nvPr/>
        </p:nvSpPr>
        <p:spPr>
          <a:xfrm>
            <a:off x="4505715" y="2215773"/>
            <a:ext cx="3169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Optoelectronics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093511-78EE-A251-A6F8-641105E1A03E}"/>
              </a:ext>
            </a:extLst>
          </p:cNvPr>
          <p:cNvSpPr txBox="1"/>
          <p:nvPr/>
        </p:nvSpPr>
        <p:spPr>
          <a:xfrm>
            <a:off x="5179059" y="5029533"/>
            <a:ext cx="1833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51BD5D-3982-FDDF-BA9D-BCFDA632D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8FAF6-F8D8-B1CA-F88C-AC57417B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3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79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1207" y="200879"/>
            <a:ext cx="7129585" cy="46135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UV Visible Spectroscopy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20" y="997208"/>
            <a:ext cx="3334755" cy="4370427"/>
          </a:xfrm>
        </p:spPr>
      </p:pic>
      <p:sp>
        <p:nvSpPr>
          <p:cNvPr id="5" name="TextBox 4"/>
          <p:cNvSpPr txBox="1"/>
          <p:nvPr/>
        </p:nvSpPr>
        <p:spPr>
          <a:xfrm>
            <a:off x="7941463" y="5240634"/>
            <a:ext cx="3911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Fig. 15: UV-vis absorption spectrum of Pure ZnO and Yttrium doped at 1%,3% and 5% with ZnO.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3523" y="997208"/>
            <a:ext cx="65245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percentage absorbance versus wavelength curve for Yttrium-doped zinc oxide (YZO) thin films would display how the substance absorbs light at various wavelengths over the UV- visible range.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By increasing the concentration of n- type carriers( donor’s, Y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3+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) through doping, the band gap is reduced and the absorption edge occurs at considerably higher wavelengths than in intrinsic materials. This is the well-known as Burstein–Moss effect.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A38D1-E245-1F05-6BBF-35355ED9D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76183-9192-403B-1D0F-2340C04B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30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060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8799" y="249766"/>
            <a:ext cx="3031067" cy="51223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508" y="1907931"/>
            <a:ext cx="11051930" cy="3815862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Spin coating is an easy synthesis process to tackle the difficulty of precursor solution because the solute dissolves completely in the solvent.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low ionization energy of Y, high quality YZO films were obtained despite of the low temperature growth process.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Pure and Y-doped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were successfully deposited on a glass-preheated substrate at 500 0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a spin coating method.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24A3C-8302-D3C7-14D6-0B8855DC5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E5079-C03E-7EAC-1287-CC098DA1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31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246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985" y="136526"/>
            <a:ext cx="9908930" cy="58444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Conclusions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7885"/>
            <a:ext cx="11866684" cy="517183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study's key conclusions can be summarized as follows: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X-ray diffraction spectrum was indicated that the film has the polycrystalline in nature with a hexagonal wurtzite structure and showed preferred ZnO (002) orientation.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 images of the films showed different micro-structures with nanoclusters. The surface was strongly influenced by Y doping with ZnO films and observed a reduction in surface roughness.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energy band gap of ZnO thin films calculated from the UV absorption spectra is about 3.22-3.05 eV.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EDS  confirmed the presence of Zn, O and Y elements in the prepared films.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E6756-2CFF-8FEE-EB8B-4C16C197C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5A869-30E5-F19E-958D-25D95369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32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127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2862" cy="50531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977" y="870438"/>
            <a:ext cx="11500338" cy="585567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suggestions can be used to  improve the qualities: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Preparing a precursor solution with high purity;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Controlling   the spin-coating parameters(duration, speed) appropriately;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the substrate before deposition to make sure the substrate is cleaned and free of impurities ;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ensure consistent film deposition, optimize the spin-coating parameters ;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should be make sure the Yttrium dopants are distributed uniformly throughout the film. To avoid segregation, it should be needed to stir  the precursor solution;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controlled annealing and drying procedures should be used  to drive crystallization and eliminate solvents;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04025-CA7C-9B2B-6B17-2D30B65D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414BB-72E6-9C3B-9079-BE854A59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33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78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B044A-A5A1-89FD-BA07-9387C512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FBCD97-4D1E-9038-2822-1B24771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520" y="385445"/>
            <a:ext cx="2854960" cy="50531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3F153-8B03-C8F7-F1ED-F187A8C4E016}"/>
              </a:ext>
            </a:extLst>
          </p:cNvPr>
          <p:cNvSpPr txBox="1"/>
          <p:nvPr/>
        </p:nvSpPr>
        <p:spPr>
          <a:xfrm>
            <a:off x="172720" y="1270000"/>
            <a:ext cx="11181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Y.-S. Kim, W.-P. Tai, Appl. Surf. Sci. 253 (2007) 4911.</a:t>
            </a:r>
          </a:p>
          <a:p>
            <a:pPr marL="342900" indent="-342900">
              <a:buAutoNum type="arabicPeriod"/>
            </a:pPr>
            <a:r>
              <a:rPr lang="en-US" dirty="0"/>
              <a:t>Y. Lee, C. Lee, E. Shim, E. Jung, J. Lee, D.Y. Kim, S. Lee, D. Fu, H.D. Yoon, J. Korean Phys. </a:t>
            </a:r>
          </a:p>
          <a:p>
            <a:r>
              <a:rPr lang="en-US" dirty="0"/>
              <a:t>Soc. 59 (2011) 2774.</a:t>
            </a:r>
          </a:p>
          <a:p>
            <a:r>
              <a:rPr lang="en-US" dirty="0"/>
              <a:t>3. </a:t>
            </a:r>
            <a:r>
              <a:rPr lang="de-DE" dirty="0"/>
              <a:t>F. Bertram, S. Giemsch, D. Forster, J. Christen, R. Kling, C. Kirchner, A. Waag, Appl.</a:t>
            </a:r>
          </a:p>
          <a:p>
            <a:r>
              <a:rPr lang="de-DE" dirty="0"/>
              <a:t>Phys. Lett. 88 (2006) 061915.</a:t>
            </a:r>
          </a:p>
          <a:p>
            <a:r>
              <a:rPr lang="de-DE" dirty="0"/>
              <a:t>4. C.-L. Tsai, M.-S. Wang, Y.-H. Chen, H.-C. Chang, C.-J. Liu, C.-T. Lee, Y.-T. Shih, H.-J.</a:t>
            </a:r>
          </a:p>
          <a:p>
            <a:r>
              <a:rPr lang="de-DE" dirty="0"/>
              <a:t>Huang, Y.-J. Lin, J. Appl. Phys. 107 (2010) 113717.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6B11D6C2-71D4-E969-1E66-0BB6C159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 vert="horz" lIns="91440" tIns="45720" rIns="91440" bIns="45720"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297770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D16C25-FBAB-A161-5493-D93AF67B0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624" y="83334"/>
            <a:ext cx="4893432" cy="701731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Literature Review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3647366-36EA-CB6F-09E8-447A46F6B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96626"/>
              </p:ext>
            </p:extLst>
          </p:nvPr>
        </p:nvGraphicFramePr>
        <p:xfrm>
          <a:off x="87083" y="1016813"/>
          <a:ext cx="11996057" cy="4972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563">
                  <a:extLst>
                    <a:ext uri="{9D8B030D-6E8A-4147-A177-3AD203B41FA5}">
                      <a16:colId xmlns:a16="http://schemas.microsoft.com/office/drawing/2014/main" val="3106208688"/>
                    </a:ext>
                  </a:extLst>
                </a:gridCol>
                <a:gridCol w="2389666">
                  <a:extLst>
                    <a:ext uri="{9D8B030D-6E8A-4147-A177-3AD203B41FA5}">
                      <a16:colId xmlns:a16="http://schemas.microsoft.com/office/drawing/2014/main" val="2278048634"/>
                    </a:ext>
                  </a:extLst>
                </a:gridCol>
                <a:gridCol w="3239740">
                  <a:extLst>
                    <a:ext uri="{9D8B030D-6E8A-4147-A177-3AD203B41FA5}">
                      <a16:colId xmlns:a16="http://schemas.microsoft.com/office/drawing/2014/main" val="1796565358"/>
                    </a:ext>
                  </a:extLst>
                </a:gridCol>
                <a:gridCol w="1595124">
                  <a:extLst>
                    <a:ext uri="{9D8B030D-6E8A-4147-A177-3AD203B41FA5}">
                      <a16:colId xmlns:a16="http://schemas.microsoft.com/office/drawing/2014/main" val="1684324105"/>
                    </a:ext>
                  </a:extLst>
                </a:gridCol>
                <a:gridCol w="3071964">
                  <a:extLst>
                    <a:ext uri="{9D8B030D-6E8A-4147-A177-3AD203B41FA5}">
                      <a16:colId xmlns:a16="http://schemas.microsoft.com/office/drawing/2014/main" val="3561229815"/>
                    </a:ext>
                  </a:extLst>
                </a:gridCol>
              </a:tblGrid>
              <a:tr h="9765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of Publication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Author’s Name</a:t>
                      </a:r>
                    </a:p>
                    <a:p>
                      <a:endParaRPr lang="en-US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Title </a:t>
                      </a:r>
                    </a:p>
                    <a:p>
                      <a:endParaRPr lang="en-US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Methods used</a:t>
                      </a:r>
                    </a:p>
                    <a:p>
                      <a:endParaRPr lang="en-US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works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91147"/>
                  </a:ext>
                </a:extLst>
              </a:tr>
              <a:tr h="79278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Ravinder Kaur, A., V. Singh, and R., M. Mehra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Structural, electrical and optical properties of sol–gel derived yttrium doped ZnO films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 gel, dip-coating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annealing temperature and film thickness  dependence</a:t>
                      </a:r>
                      <a:endParaRPr lang="en-US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870203"/>
                  </a:ext>
                </a:extLst>
              </a:tr>
              <a:tr h="103990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2007</a:t>
                      </a:r>
                    </a:p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Qingjiang</a:t>
                      </a:r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Yu1, </a:t>
                      </a:r>
                      <a:r>
                        <a:rPr lang="en-US" sz="16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Wuyou</a:t>
                      </a:r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Fu1, </a:t>
                      </a:r>
                      <a:r>
                        <a:rPr lang="en-US" sz="16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Cuiling</a:t>
                      </a:r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Yu1, </a:t>
                      </a:r>
                      <a:r>
                        <a:rPr lang="en-US" sz="16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Haibin</a:t>
                      </a:r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Yang1,3,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Structural, electrical and optical properties of yttrium-doped ZnO thin films prepared by sol–gel method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 gel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Analysis of the structural, electrical and optical properties.</a:t>
                      </a:r>
                      <a:endParaRPr lang="en-US" sz="16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80878"/>
                  </a:ext>
                </a:extLst>
              </a:tr>
              <a:tr h="105783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Sanjeev Kumar Sharma, D.V.N. Sudheer </a:t>
                      </a:r>
                      <a:r>
                        <a:rPr lang="en-US" sz="16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Pamidimarri</a:t>
                      </a:r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Deuk</a:t>
                      </a:r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Young Kim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Y-doped zinc oxide (YZO) nanoflowers, microstructural analysis and test their antibacterial activity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Hydrothermal-precipitation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600" kern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elf-assembled 3D flower-like YZO composed of nanorods</a:t>
                      </a:r>
                      <a:endParaRPr lang="en-US" sz="16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89831"/>
                  </a:ext>
                </a:extLst>
              </a:tr>
              <a:tr h="88023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</a:p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O. Bazta, A. Urbieta, J. Piqueras, P. Fernández,</a:t>
                      </a:r>
                    </a:p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M. </a:t>
                      </a:r>
                      <a:r>
                        <a:rPr lang="en-US" sz="16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Addou</a:t>
                      </a:r>
                      <a:endParaRPr lang="en-US" sz="16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Influence of yttrium doping on the structural, morphological and optical properties of nanostructured ZnO thin films grown by spray pyrolysis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spray pyrolysis</a:t>
                      </a:r>
                      <a:endParaRPr lang="en-US" sz="16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structural, morphological, and optical properties </a:t>
                      </a:r>
                      <a:endParaRPr lang="en-US" sz="16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64893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08A590-3B86-836C-1624-212CCF3E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D3B7E4-1FC9-73F6-A314-0738F1CB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4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95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A3147732-BC90-631C-85D9-4099AEE276C8}"/>
              </a:ext>
            </a:extLst>
          </p:cNvPr>
          <p:cNvSpPr/>
          <p:nvPr/>
        </p:nvSpPr>
        <p:spPr>
          <a:xfrm>
            <a:off x="4262779" y="2240932"/>
            <a:ext cx="2630122" cy="2646628"/>
          </a:xfrm>
          <a:prstGeom prst="ellipse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Gap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E6A38F-E064-BE01-16CA-280FB24F5288}"/>
              </a:ext>
            </a:extLst>
          </p:cNvPr>
          <p:cNvGrpSpPr/>
          <p:nvPr/>
        </p:nvGrpSpPr>
        <p:grpSpPr>
          <a:xfrm>
            <a:off x="2636015" y="2004876"/>
            <a:ext cx="1740553" cy="3515875"/>
            <a:chOff x="2849375" y="1405436"/>
            <a:chExt cx="1740553" cy="35158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6A6139C-8DDE-27A1-8451-410B320B5C1A}"/>
                </a:ext>
              </a:extLst>
            </p:cNvPr>
            <p:cNvGrpSpPr/>
            <p:nvPr/>
          </p:nvGrpSpPr>
          <p:grpSpPr>
            <a:xfrm>
              <a:off x="2849375" y="1405436"/>
              <a:ext cx="1740553" cy="934351"/>
              <a:chOff x="3252788" y="3243202"/>
              <a:chExt cx="996950" cy="26670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EED3877-90D2-4D74-2578-D9A21656A7FE}"/>
                  </a:ext>
                </a:extLst>
              </p:cNvPr>
              <p:cNvCxnSpPr/>
              <p:nvPr/>
            </p:nvCxnSpPr>
            <p:spPr bwMode="auto">
              <a:xfrm flipH="1" flipV="1">
                <a:off x="3859213" y="3243202"/>
                <a:ext cx="390525" cy="266700"/>
              </a:xfrm>
              <a:prstGeom prst="line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  <a:headEnd type="oval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395F697E-2781-DD46-6CFB-063ECE63AD7A}"/>
                  </a:ext>
                </a:extLst>
              </p:cNvPr>
              <p:cNvCxnSpPr/>
              <p:nvPr/>
            </p:nvCxnSpPr>
            <p:spPr bwMode="auto">
              <a:xfrm flipH="1">
                <a:off x="3252788" y="3243202"/>
                <a:ext cx="601662" cy="0"/>
              </a:xfrm>
              <a:prstGeom prst="line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3C202C2-A499-F7FC-7F1C-E9FA53279999}"/>
                </a:ext>
              </a:extLst>
            </p:cNvPr>
            <p:cNvGrpSpPr/>
            <p:nvPr/>
          </p:nvGrpSpPr>
          <p:grpSpPr>
            <a:xfrm rot="7539723">
              <a:off x="2857072" y="3583859"/>
              <a:ext cx="1740553" cy="934351"/>
              <a:chOff x="3252788" y="3243202"/>
              <a:chExt cx="996950" cy="26670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6012A95-DCEB-8866-D868-694FAADDEF85}"/>
                  </a:ext>
                </a:extLst>
              </p:cNvPr>
              <p:cNvCxnSpPr/>
              <p:nvPr/>
            </p:nvCxnSpPr>
            <p:spPr bwMode="auto">
              <a:xfrm flipH="1" flipV="1">
                <a:off x="3859213" y="3243202"/>
                <a:ext cx="390525" cy="266700"/>
              </a:xfrm>
              <a:prstGeom prst="line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  <a:headEnd type="oval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45EEDAB-6A42-75CC-DF8B-8D7719B2168A}"/>
                  </a:ext>
                </a:extLst>
              </p:cNvPr>
              <p:cNvCxnSpPr/>
              <p:nvPr/>
            </p:nvCxnSpPr>
            <p:spPr bwMode="auto">
              <a:xfrm flipH="1">
                <a:off x="3252788" y="3243202"/>
                <a:ext cx="601662" cy="0"/>
              </a:xfrm>
              <a:prstGeom prst="line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82E88D-ECD0-3542-4D6A-CF25BD5B88D2}"/>
              </a:ext>
            </a:extLst>
          </p:cNvPr>
          <p:cNvGrpSpPr/>
          <p:nvPr/>
        </p:nvGrpSpPr>
        <p:grpSpPr>
          <a:xfrm flipH="1">
            <a:off x="6777703" y="2004876"/>
            <a:ext cx="1740553" cy="3515875"/>
            <a:chOff x="2849375" y="1405436"/>
            <a:chExt cx="1740553" cy="35158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7E98474-344B-50B6-39F7-784DB84BA9EA}"/>
                </a:ext>
              </a:extLst>
            </p:cNvPr>
            <p:cNvGrpSpPr/>
            <p:nvPr/>
          </p:nvGrpSpPr>
          <p:grpSpPr>
            <a:xfrm>
              <a:off x="2849375" y="1405436"/>
              <a:ext cx="1740553" cy="934351"/>
              <a:chOff x="3252788" y="3243202"/>
              <a:chExt cx="996950" cy="2667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2268D9C-943E-18F7-5AB1-6EFAD0798319}"/>
                  </a:ext>
                </a:extLst>
              </p:cNvPr>
              <p:cNvCxnSpPr/>
              <p:nvPr/>
            </p:nvCxnSpPr>
            <p:spPr bwMode="auto">
              <a:xfrm flipH="1" flipV="1">
                <a:off x="3859213" y="3243202"/>
                <a:ext cx="390525" cy="266700"/>
              </a:xfrm>
              <a:prstGeom prst="line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  <a:headEnd type="oval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B3CDE4F-1186-1066-9C57-35F007C012CF}"/>
                  </a:ext>
                </a:extLst>
              </p:cNvPr>
              <p:cNvCxnSpPr/>
              <p:nvPr/>
            </p:nvCxnSpPr>
            <p:spPr bwMode="auto">
              <a:xfrm flipH="1">
                <a:off x="3252788" y="3243202"/>
                <a:ext cx="601662" cy="0"/>
              </a:xfrm>
              <a:prstGeom prst="line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3B1EB08-A8CA-BC11-D1AD-C2D83BABA8B7}"/>
                </a:ext>
              </a:extLst>
            </p:cNvPr>
            <p:cNvGrpSpPr/>
            <p:nvPr/>
          </p:nvGrpSpPr>
          <p:grpSpPr>
            <a:xfrm rot="7539723">
              <a:off x="2857072" y="3583859"/>
              <a:ext cx="1740553" cy="934351"/>
              <a:chOff x="3252788" y="3243202"/>
              <a:chExt cx="996950" cy="26670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4101101-DD0C-C120-1800-A9112386F37E}"/>
                  </a:ext>
                </a:extLst>
              </p:cNvPr>
              <p:cNvCxnSpPr/>
              <p:nvPr/>
            </p:nvCxnSpPr>
            <p:spPr bwMode="auto">
              <a:xfrm flipH="1" flipV="1">
                <a:off x="3859213" y="3243202"/>
                <a:ext cx="390525" cy="266700"/>
              </a:xfrm>
              <a:prstGeom prst="line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  <a:headEnd type="oval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13C5DF4-FC2F-939B-CB84-517F4BD5D9AA}"/>
                  </a:ext>
                </a:extLst>
              </p:cNvPr>
              <p:cNvCxnSpPr/>
              <p:nvPr/>
            </p:nvCxnSpPr>
            <p:spPr bwMode="auto">
              <a:xfrm flipH="1">
                <a:off x="3252788" y="3243202"/>
                <a:ext cx="601662" cy="0"/>
              </a:xfrm>
              <a:prstGeom prst="line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  <a:headEnd type="none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9268E9-BB20-2C38-D72F-82E0D2D79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624" y="83334"/>
            <a:ext cx="3760109" cy="701731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Research Gap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72962-4514-B32C-79B8-191F2F32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ABF20BD-1AE5-9C70-3AA0-993A35A6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5</a:t>
            </a:fld>
            <a:endParaRPr lang="en-US" sz="2400" b="1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471DD-357A-537D-D9B3-C923599BC6EF}"/>
              </a:ext>
            </a:extLst>
          </p:cNvPr>
          <p:cNvSpPr txBox="1"/>
          <p:nvPr/>
        </p:nvSpPr>
        <p:spPr>
          <a:xfrm>
            <a:off x="1208395" y="1622864"/>
            <a:ext cx="1532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Dopants and interfaces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355D0A-215E-702E-C2EF-B114C109491F}"/>
              </a:ext>
            </a:extLst>
          </p:cNvPr>
          <p:cNvSpPr txBox="1"/>
          <p:nvPr/>
        </p:nvSpPr>
        <p:spPr>
          <a:xfrm>
            <a:off x="8760662" y="1681710"/>
            <a:ext cx="1532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Low-scale Productivity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480773-1B30-9EC2-83B6-8E43C9D1D2E6}"/>
              </a:ext>
            </a:extLst>
          </p:cNvPr>
          <p:cNvSpPr txBox="1"/>
          <p:nvPr/>
        </p:nvSpPr>
        <p:spPr>
          <a:xfrm>
            <a:off x="1113179" y="4709065"/>
            <a:ext cx="172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Lack of long-term stability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1A94C1-63C7-DA77-351B-A549A6C1B4D2}"/>
              </a:ext>
            </a:extLst>
          </p:cNvPr>
          <p:cNvSpPr txBox="1"/>
          <p:nvPr/>
        </p:nvSpPr>
        <p:spPr>
          <a:xfrm>
            <a:off x="8760662" y="485312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Performance on elevated temperature </a:t>
            </a:r>
          </a:p>
        </p:txBody>
      </p:sp>
    </p:spTree>
    <p:extLst>
      <p:ext uri="{BB962C8B-B14F-4D97-AF65-F5344CB8AC3E}">
        <p14:creationId xmlns:p14="http://schemas.microsoft.com/office/powerpoint/2010/main" val="2957736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899112-7E19-BFCC-0728-83559952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360" y="140807"/>
            <a:ext cx="3248630" cy="707886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83C5E8-AF46-C310-854E-896262DEE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391" y="1974150"/>
            <a:ext cx="10650677" cy="2909699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  <a:buClrTx/>
            </a:pPr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change of crystallite sizes by the Yttrium doping in ZnO.</a:t>
            </a:r>
          </a:p>
          <a:p>
            <a:pPr algn="just">
              <a:lnSpc>
                <a:spcPct val="200000"/>
              </a:lnSpc>
            </a:pPr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the changes in band structure by Yttrium doping</a:t>
            </a:r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200000"/>
              </a:lnSpc>
              <a:buClrTx/>
            </a:pPr>
            <a:endParaRPr lang="en-US" b="1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39A573-3AB6-7041-CB25-DAA0096D4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81909-CCF4-BF65-2A2A-53C82FA2F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6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964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FD4A683B-3C52-B602-6EF0-22E6C3F54AE0}"/>
              </a:ext>
            </a:extLst>
          </p:cNvPr>
          <p:cNvSpPr>
            <a:spLocks/>
          </p:cNvSpPr>
          <p:nvPr/>
        </p:nvSpPr>
        <p:spPr bwMode="auto">
          <a:xfrm rot="16200000">
            <a:off x="4950163" y="1692102"/>
            <a:ext cx="1935162" cy="3797300"/>
          </a:xfrm>
          <a:custGeom>
            <a:avLst/>
            <a:gdLst>
              <a:gd name="T0" fmla="*/ 0 w 1594"/>
              <a:gd name="T1" fmla="*/ 3017 h 3017"/>
              <a:gd name="T2" fmla="*/ 1594 w 1594"/>
              <a:gd name="T3" fmla="*/ 1509 h 3017"/>
              <a:gd name="T4" fmla="*/ 0 w 1594"/>
              <a:gd name="T5" fmla="*/ 0 h 3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94" h="3017">
                <a:moveTo>
                  <a:pt x="0" y="3017"/>
                </a:moveTo>
                <a:cubicBezTo>
                  <a:pt x="880" y="3017"/>
                  <a:pt x="1594" y="2342"/>
                  <a:pt x="1594" y="1509"/>
                </a:cubicBezTo>
                <a:cubicBezTo>
                  <a:pt x="1594" y="676"/>
                  <a:pt x="880" y="0"/>
                  <a:pt x="0" y="0"/>
                </a:cubicBezTo>
              </a:path>
            </a:pathLst>
          </a:custGeom>
          <a:noFill/>
          <a:ln w="57150" cap="flat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20" tIns="60960" rIns="121920" bIns="60960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3646C8-8A2E-3A1B-E091-9CEC9E444FDE}"/>
              </a:ext>
            </a:extLst>
          </p:cNvPr>
          <p:cNvSpPr/>
          <p:nvPr/>
        </p:nvSpPr>
        <p:spPr bwMode="auto">
          <a:xfrm>
            <a:off x="5701844" y="2397746"/>
            <a:ext cx="401638" cy="40481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/>
            <a:endParaRPr lang="en-US" sz="11733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A949E4-611B-EEBB-5376-0FE9F2645F81}"/>
              </a:ext>
            </a:extLst>
          </p:cNvPr>
          <p:cNvSpPr/>
          <p:nvPr/>
        </p:nvSpPr>
        <p:spPr bwMode="auto">
          <a:xfrm>
            <a:off x="7219494" y="3123233"/>
            <a:ext cx="401638" cy="404813"/>
          </a:xfrm>
          <a:prstGeom prst="ellipse">
            <a:avLst/>
          </a:prstGeom>
          <a:solidFill>
            <a:schemeClr val="tx1">
              <a:lumMod val="95000"/>
            </a:schemeClr>
          </a:solidFill>
          <a:ln w="762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/>
            <a:endParaRPr lang="en-US" sz="11733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6215F0-3C6E-BE26-8FD9-9572B11EA2F4}"/>
              </a:ext>
            </a:extLst>
          </p:cNvPr>
          <p:cNvSpPr/>
          <p:nvPr/>
        </p:nvSpPr>
        <p:spPr bwMode="auto">
          <a:xfrm>
            <a:off x="3817482" y="4404346"/>
            <a:ext cx="401637" cy="404812"/>
          </a:xfrm>
          <a:prstGeom prst="ellipse">
            <a:avLst/>
          </a:prstGeom>
          <a:solidFill>
            <a:schemeClr val="tx1">
              <a:lumMod val="95000"/>
            </a:schemeClr>
          </a:solidFill>
          <a:ln w="762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/>
            <a:endParaRPr lang="en-US" sz="11733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F3CE1C-35FD-1CE6-101F-F43ECEC64FF3}"/>
              </a:ext>
            </a:extLst>
          </p:cNvPr>
          <p:cNvSpPr/>
          <p:nvPr/>
        </p:nvSpPr>
        <p:spPr bwMode="auto">
          <a:xfrm>
            <a:off x="7616369" y="4404346"/>
            <a:ext cx="401638" cy="404812"/>
          </a:xfrm>
          <a:prstGeom prst="ellipse">
            <a:avLst/>
          </a:prstGeom>
          <a:solidFill>
            <a:schemeClr val="tx1">
              <a:lumMod val="95000"/>
            </a:schemeClr>
          </a:solidFill>
          <a:ln w="762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/>
            <a:endParaRPr lang="en-US" sz="11733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485AEF-883B-E7EC-A21C-ED710B5C29E6}"/>
              </a:ext>
            </a:extLst>
          </p:cNvPr>
          <p:cNvSpPr/>
          <p:nvPr/>
        </p:nvSpPr>
        <p:spPr bwMode="auto">
          <a:xfrm>
            <a:off x="4219119" y="3123233"/>
            <a:ext cx="401638" cy="404813"/>
          </a:xfrm>
          <a:prstGeom prst="ellipse">
            <a:avLst/>
          </a:prstGeom>
          <a:solidFill>
            <a:schemeClr val="tx1">
              <a:lumMod val="95000"/>
            </a:schemeClr>
          </a:solidFill>
          <a:ln w="762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/>
            <a:endParaRPr lang="en-US" sz="11733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50D33E-EBD8-B6FA-7887-4A288DA779AC}"/>
              </a:ext>
            </a:extLst>
          </p:cNvPr>
          <p:cNvCxnSpPr/>
          <p:nvPr/>
        </p:nvCxnSpPr>
        <p:spPr bwMode="auto">
          <a:xfrm flipH="1" flipV="1">
            <a:off x="3295194" y="4256708"/>
            <a:ext cx="390525" cy="265113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556491-1ECA-8883-3A64-ACFE0E237FD9}"/>
              </a:ext>
            </a:extLst>
          </p:cNvPr>
          <p:cNvCxnSpPr/>
          <p:nvPr/>
        </p:nvCxnSpPr>
        <p:spPr bwMode="auto">
          <a:xfrm flipH="1">
            <a:off x="2687182" y="4256708"/>
            <a:ext cx="603250" cy="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864800-B86B-4BFB-C27C-770FE7DC6D8F}"/>
              </a:ext>
            </a:extLst>
          </p:cNvPr>
          <p:cNvCxnSpPr/>
          <p:nvPr/>
        </p:nvCxnSpPr>
        <p:spPr bwMode="auto">
          <a:xfrm flipH="1" flipV="1">
            <a:off x="3712707" y="2915271"/>
            <a:ext cx="390525" cy="26670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E4976F-03DF-7534-9084-2CF3E69BAAF5}"/>
              </a:ext>
            </a:extLst>
          </p:cNvPr>
          <p:cNvCxnSpPr/>
          <p:nvPr/>
        </p:nvCxnSpPr>
        <p:spPr bwMode="auto">
          <a:xfrm flipH="1">
            <a:off x="3106282" y="2915271"/>
            <a:ext cx="601662" cy="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5CCB0C-B870-864F-5AB5-860B0B81F848}"/>
              </a:ext>
            </a:extLst>
          </p:cNvPr>
          <p:cNvCxnSpPr/>
          <p:nvPr/>
        </p:nvCxnSpPr>
        <p:spPr bwMode="auto">
          <a:xfrm flipV="1">
            <a:off x="7719557" y="2915271"/>
            <a:ext cx="390525" cy="26670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52ACEF-0085-FFF0-8247-BD3540FFB35C}"/>
              </a:ext>
            </a:extLst>
          </p:cNvPr>
          <p:cNvCxnSpPr/>
          <p:nvPr/>
        </p:nvCxnSpPr>
        <p:spPr bwMode="auto">
          <a:xfrm>
            <a:off x="8125730" y="2904385"/>
            <a:ext cx="603250" cy="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47A983-CAF2-7D2F-CE08-54C15C74D772}"/>
              </a:ext>
            </a:extLst>
          </p:cNvPr>
          <p:cNvCxnSpPr/>
          <p:nvPr/>
        </p:nvCxnSpPr>
        <p:spPr bwMode="auto">
          <a:xfrm flipV="1">
            <a:off x="8133894" y="4256708"/>
            <a:ext cx="390525" cy="265113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F97DCA-78E7-EAA9-9808-93277D406509}"/>
              </a:ext>
            </a:extLst>
          </p:cNvPr>
          <p:cNvCxnSpPr/>
          <p:nvPr/>
        </p:nvCxnSpPr>
        <p:spPr bwMode="auto">
          <a:xfrm>
            <a:off x="8529182" y="4256708"/>
            <a:ext cx="603250" cy="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E4E6416-75CA-F8BF-34BA-2B797F8A0BC3}"/>
              </a:ext>
            </a:extLst>
          </p:cNvPr>
          <p:cNvSpPr txBox="1">
            <a:spLocks/>
          </p:cNvSpPr>
          <p:nvPr/>
        </p:nvSpPr>
        <p:spPr bwMode="auto">
          <a:xfrm>
            <a:off x="8651419" y="2715589"/>
            <a:ext cx="22207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 defTabSz="914377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>
                    <a:lumMod val="65000"/>
                    <a:lumOff val="35000"/>
                  </a:schemeClr>
                </a:solidFill>
                <a:latin typeface="Fira Sans SemiBold Italic" panose="00000700000000000000" pitchFamily="50" charset="0"/>
                <a:ea typeface="Fira Sans SemiBold Italic" panose="00000700000000000000" pitchFamily="50" charset="0"/>
                <a:cs typeface="Clear Sans" panose="020B05030302020203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Formation methods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9C2DE2-7A1C-6E39-6185-E32595250B46}"/>
              </a:ext>
            </a:extLst>
          </p:cNvPr>
          <p:cNvSpPr txBox="1"/>
          <p:nvPr/>
        </p:nvSpPr>
        <p:spPr bwMode="auto">
          <a:xfrm>
            <a:off x="8651419" y="3198271"/>
            <a:ext cx="224790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377">
              <a:defRPr sz="1100" b="1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Common formation methos by several deposition techniques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F345B68-EC1C-FC56-D95B-BD088F6EF315}"/>
              </a:ext>
            </a:extLst>
          </p:cNvPr>
          <p:cNvSpPr txBox="1">
            <a:spLocks/>
          </p:cNvSpPr>
          <p:nvPr/>
        </p:nvSpPr>
        <p:spPr bwMode="auto">
          <a:xfrm>
            <a:off x="8623034" y="4157821"/>
            <a:ext cx="2014538" cy="261938"/>
          </a:xfrm>
          <a:prstGeom prst="rect">
            <a:avLst/>
          </a:prstGeom>
          <a:noFill/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>
                <a:solidFill>
                  <a:schemeClr val="tx1"/>
                </a:solidFill>
                <a:latin typeface="Times New Roman" panose="02020603050405020304" pitchFamily="18" charset="0"/>
                <a:ea typeface="Fira Sans SemiBold Italic" panose="00000700000000000000" pitchFamily="50" charset="0"/>
                <a:cs typeface="Times New Roman" panose="02020603050405020304" pitchFamily="18" charset="0"/>
              </a:rPr>
              <a:t>Fields of developments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2E980-392B-4E80-CA93-96BDAB7E5869}"/>
              </a:ext>
            </a:extLst>
          </p:cNvPr>
          <p:cNvSpPr txBox="1"/>
          <p:nvPr/>
        </p:nvSpPr>
        <p:spPr bwMode="auto">
          <a:xfrm>
            <a:off x="8726473" y="4567155"/>
            <a:ext cx="1924756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defTabSz="914377">
              <a:defRPr sz="1100" b="1">
                <a:solidFill>
                  <a:schemeClr val="tx2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Has broad scope in semiconductor technology 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5B01E1D-C4E2-F6C7-1CD2-4EDC6A4CD6F5}"/>
              </a:ext>
            </a:extLst>
          </p:cNvPr>
          <p:cNvSpPr txBox="1">
            <a:spLocks/>
          </p:cNvSpPr>
          <p:nvPr/>
        </p:nvSpPr>
        <p:spPr bwMode="auto">
          <a:xfrm>
            <a:off x="1107446" y="2671739"/>
            <a:ext cx="201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 defTabSz="914377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>
                    <a:lumMod val="75000"/>
                    <a:lumOff val="25000"/>
                  </a:schemeClr>
                </a:solidFill>
                <a:latin typeface="Fira Sans SemiBold Italic" panose="00000700000000000000" pitchFamily="50" charset="0"/>
                <a:ea typeface="Fira Sans SemiBold Italic" panose="00000700000000000000" pitchFamily="50" charset="0"/>
                <a:cs typeface="Clear Sans" panose="020B05030302020203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l"/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Moderate Control of properties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03F8D4-264B-F237-C824-2C7C09CAB4C4}"/>
              </a:ext>
            </a:extLst>
          </p:cNvPr>
          <p:cNvSpPr txBox="1"/>
          <p:nvPr/>
        </p:nvSpPr>
        <p:spPr bwMode="auto">
          <a:xfrm>
            <a:off x="1096774" y="3245656"/>
            <a:ext cx="2023622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14377">
              <a:defRPr sz="1100" b="1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By doping, annealing, changing thickness etc.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4088E7E-D685-D14D-D062-F5225265E802}"/>
              </a:ext>
            </a:extLst>
          </p:cNvPr>
          <p:cNvSpPr txBox="1">
            <a:spLocks/>
          </p:cNvSpPr>
          <p:nvPr/>
        </p:nvSpPr>
        <p:spPr bwMode="auto">
          <a:xfrm>
            <a:off x="693034" y="4119513"/>
            <a:ext cx="2012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 defTabSz="914377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>
                    <a:lumMod val="75000"/>
                    <a:lumOff val="25000"/>
                  </a:schemeClr>
                </a:solidFill>
                <a:latin typeface="Fira Sans SemiBold Italic" panose="00000700000000000000" pitchFamily="50" charset="0"/>
                <a:ea typeface="Fira Sans SemiBold Italic" panose="00000700000000000000" pitchFamily="50" charset="0"/>
                <a:cs typeface="Clear Sans" panose="020B05030302020203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Properties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F1C1B2-FD35-7AAF-F9D6-371FFE58B3D3}"/>
              </a:ext>
            </a:extLst>
          </p:cNvPr>
          <p:cNvSpPr txBox="1"/>
          <p:nvPr/>
        </p:nvSpPr>
        <p:spPr bwMode="auto">
          <a:xfrm>
            <a:off x="1091017" y="4436350"/>
            <a:ext cx="2073017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defTabSz="914377">
              <a:defRPr sz="1100" b="1">
                <a:solidFill>
                  <a:schemeClr val="tx2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Optoelectronics, electrical, sensing properties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4665D4-8140-1FB1-8A8A-8896BF962F7B}"/>
              </a:ext>
            </a:extLst>
          </p:cNvPr>
          <p:cNvSpPr txBox="1"/>
          <p:nvPr/>
        </p:nvSpPr>
        <p:spPr bwMode="auto">
          <a:xfrm>
            <a:off x="5432414" y="1337296"/>
            <a:ext cx="10246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 defTabSz="914377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>
                    <a:lumMod val="65000"/>
                    <a:lumOff val="35000"/>
                  </a:schemeClr>
                </a:solidFill>
                <a:latin typeface="Fira Sans SemiBold Italic" panose="00000700000000000000" pitchFamily="50" charset="0"/>
                <a:ea typeface="Fira Sans SemiBold Italic" panose="00000700000000000000" pitchFamily="50" charset="0"/>
                <a:cs typeface="Clear Sans" panose="020B05030302020203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Cost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A16220-11EB-2903-CD2F-67467995866B}"/>
              </a:ext>
            </a:extLst>
          </p:cNvPr>
          <p:cNvSpPr/>
          <p:nvPr/>
        </p:nvSpPr>
        <p:spPr bwMode="auto">
          <a:xfrm>
            <a:off x="4692194" y="1621458"/>
            <a:ext cx="2513013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914377"/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 cost in comparison to other sources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370CF93-CA79-FE43-BCCF-03A87B6602B7}"/>
              </a:ext>
            </a:extLst>
          </p:cNvPr>
          <p:cNvSpPr/>
          <p:nvPr/>
        </p:nvSpPr>
        <p:spPr>
          <a:xfrm>
            <a:off x="4625710" y="3133397"/>
            <a:ext cx="2630122" cy="2646628"/>
          </a:xfrm>
          <a:prstGeom prst="ellipse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733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72AA8B-48AF-5E53-D408-431A17878C8B}"/>
              </a:ext>
            </a:extLst>
          </p:cNvPr>
          <p:cNvSpPr txBox="1"/>
          <p:nvPr/>
        </p:nvSpPr>
        <p:spPr>
          <a:xfrm>
            <a:off x="4853618" y="4003494"/>
            <a:ext cx="2098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Zinc oxide thin film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4F7A7B-5F74-D4E8-014E-EA18E6D3E095}"/>
              </a:ext>
            </a:extLst>
          </p:cNvPr>
          <p:cNvSpPr txBox="1"/>
          <p:nvPr/>
        </p:nvSpPr>
        <p:spPr>
          <a:xfrm>
            <a:off x="693034" y="1077975"/>
            <a:ext cx="3081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Zinc Oxide Thin Film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45ED3-EE41-B158-5D94-136B858BA83E}"/>
              </a:ext>
            </a:extLst>
          </p:cNvPr>
          <p:cNvSpPr txBox="1">
            <a:spLocks/>
          </p:cNvSpPr>
          <p:nvPr/>
        </p:nvSpPr>
        <p:spPr>
          <a:xfrm>
            <a:off x="771819" y="93314"/>
            <a:ext cx="10353762" cy="769441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D433E-0C56-B24A-4E06-9286AD3B6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AECFE4EB-781F-0501-0A1F-FB757E18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7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176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687AA12-3001-75EE-4377-70F0EA830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950" y="110085"/>
            <a:ext cx="3455120" cy="707886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93484-8EF9-F67B-75F7-26B91CBD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20" y="1253858"/>
            <a:ext cx="5811520" cy="4147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B1AF8E-970C-BB7D-FB64-C5888EECF0C2}"/>
              </a:ext>
            </a:extLst>
          </p:cNvPr>
          <p:cNvSpPr/>
          <p:nvPr/>
        </p:nvSpPr>
        <p:spPr>
          <a:xfrm>
            <a:off x="477138" y="2039305"/>
            <a:ext cx="1244445" cy="420656"/>
          </a:xfrm>
          <a:prstGeom prst="rect">
            <a:avLst/>
          </a:prstGeom>
          <a:noFill/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Weighing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11EF04-A4C7-B6F7-5537-A948F7A6239D}"/>
              </a:ext>
            </a:extLst>
          </p:cNvPr>
          <p:cNvCxnSpPr>
            <a:cxnSpLocks/>
          </p:cNvCxnSpPr>
          <p:nvPr/>
        </p:nvCxnSpPr>
        <p:spPr>
          <a:xfrm>
            <a:off x="1721583" y="2291565"/>
            <a:ext cx="655562" cy="0"/>
          </a:xfrm>
          <a:prstGeom prst="line">
            <a:avLst/>
          </a:prstGeom>
          <a:ln w="28575">
            <a:solidFill>
              <a:srgbClr val="00206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0D92DFD-48D9-9206-254C-2EA8F2118C6F}"/>
              </a:ext>
            </a:extLst>
          </p:cNvPr>
          <p:cNvSpPr/>
          <p:nvPr/>
        </p:nvSpPr>
        <p:spPr>
          <a:xfrm>
            <a:off x="2391135" y="2066687"/>
            <a:ext cx="1244445" cy="420656"/>
          </a:xfrm>
          <a:prstGeom prst="rect">
            <a:avLst/>
          </a:prstGeom>
          <a:noFill/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Mixing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BDAF7B-BD94-A4A6-A812-60BAC7AF16A4}"/>
              </a:ext>
            </a:extLst>
          </p:cNvPr>
          <p:cNvCxnSpPr>
            <a:cxnSpLocks/>
          </p:cNvCxnSpPr>
          <p:nvPr/>
        </p:nvCxnSpPr>
        <p:spPr>
          <a:xfrm>
            <a:off x="3635580" y="2318947"/>
            <a:ext cx="655562" cy="0"/>
          </a:xfrm>
          <a:prstGeom prst="line">
            <a:avLst/>
          </a:prstGeom>
          <a:ln w="28575">
            <a:solidFill>
              <a:srgbClr val="00206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919A5-B464-E3CA-36AE-3467FB216E77}"/>
              </a:ext>
            </a:extLst>
          </p:cNvPr>
          <p:cNvSpPr/>
          <p:nvPr/>
        </p:nvSpPr>
        <p:spPr>
          <a:xfrm>
            <a:off x="4288197" y="2074023"/>
            <a:ext cx="1244445" cy="420656"/>
          </a:xfrm>
          <a:prstGeom prst="rect">
            <a:avLst/>
          </a:prstGeom>
          <a:noFill/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Stirring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045E4C-6ACB-ADDE-81A4-1F22D969E8AA}"/>
              </a:ext>
            </a:extLst>
          </p:cNvPr>
          <p:cNvCxnSpPr>
            <a:cxnSpLocks/>
          </p:cNvCxnSpPr>
          <p:nvPr/>
        </p:nvCxnSpPr>
        <p:spPr>
          <a:xfrm rot="5400000">
            <a:off x="4562754" y="2822460"/>
            <a:ext cx="655562" cy="0"/>
          </a:xfrm>
          <a:prstGeom prst="line">
            <a:avLst/>
          </a:prstGeom>
          <a:ln w="28575">
            <a:solidFill>
              <a:srgbClr val="00206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74DECA8-4193-E5B9-F37D-0083DE0F9785}"/>
              </a:ext>
            </a:extLst>
          </p:cNvPr>
          <p:cNvSpPr/>
          <p:nvPr/>
        </p:nvSpPr>
        <p:spPr>
          <a:xfrm>
            <a:off x="3898421" y="3142646"/>
            <a:ext cx="1984221" cy="420656"/>
          </a:xfrm>
          <a:prstGeom prst="rect">
            <a:avLst/>
          </a:prstGeom>
          <a:noFill/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Glass Preparation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F1CDC1-C867-ADC0-F8A1-A007F0DA9DC9}"/>
              </a:ext>
            </a:extLst>
          </p:cNvPr>
          <p:cNvCxnSpPr>
            <a:cxnSpLocks/>
          </p:cNvCxnSpPr>
          <p:nvPr/>
        </p:nvCxnSpPr>
        <p:spPr>
          <a:xfrm rot="5400000">
            <a:off x="4562751" y="3921920"/>
            <a:ext cx="655562" cy="0"/>
          </a:xfrm>
          <a:prstGeom prst="line">
            <a:avLst/>
          </a:prstGeom>
          <a:ln w="28575">
            <a:solidFill>
              <a:srgbClr val="00206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01696C6-2AED-6570-99CE-D8C1DFF4BA71}"/>
              </a:ext>
            </a:extLst>
          </p:cNvPr>
          <p:cNvSpPr/>
          <p:nvPr/>
        </p:nvSpPr>
        <p:spPr>
          <a:xfrm>
            <a:off x="4135073" y="4294709"/>
            <a:ext cx="1504883" cy="420656"/>
          </a:xfrm>
          <a:prstGeom prst="rect">
            <a:avLst/>
          </a:prstGeom>
          <a:noFill/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Spin Coating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1535B1-65E3-ABD1-762E-0F2333C1B19E}"/>
              </a:ext>
            </a:extLst>
          </p:cNvPr>
          <p:cNvCxnSpPr>
            <a:cxnSpLocks/>
          </p:cNvCxnSpPr>
          <p:nvPr/>
        </p:nvCxnSpPr>
        <p:spPr>
          <a:xfrm flipH="1">
            <a:off x="3745116" y="4522596"/>
            <a:ext cx="389957" cy="0"/>
          </a:xfrm>
          <a:prstGeom prst="line">
            <a:avLst/>
          </a:prstGeom>
          <a:ln w="28575">
            <a:solidFill>
              <a:srgbClr val="00206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175A290-9E66-286E-10FB-156ED79192B4}"/>
              </a:ext>
            </a:extLst>
          </p:cNvPr>
          <p:cNvSpPr/>
          <p:nvPr/>
        </p:nvSpPr>
        <p:spPr>
          <a:xfrm>
            <a:off x="2449725" y="4334097"/>
            <a:ext cx="1244445" cy="355390"/>
          </a:xfrm>
          <a:prstGeom prst="rect">
            <a:avLst/>
          </a:prstGeom>
          <a:noFill/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Drying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CC062E-BEEF-4E82-3BA7-BB26414039EC}"/>
              </a:ext>
            </a:extLst>
          </p:cNvPr>
          <p:cNvSpPr/>
          <p:nvPr/>
        </p:nvSpPr>
        <p:spPr>
          <a:xfrm>
            <a:off x="477138" y="4320109"/>
            <a:ext cx="1394728" cy="420656"/>
          </a:xfrm>
          <a:prstGeom prst="rect">
            <a:avLst/>
          </a:prstGeom>
          <a:noFill/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Annealing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9B6934-5150-38FF-A2ED-B87A51456E6D}"/>
              </a:ext>
            </a:extLst>
          </p:cNvPr>
          <p:cNvCxnSpPr>
            <a:cxnSpLocks/>
          </p:cNvCxnSpPr>
          <p:nvPr/>
        </p:nvCxnSpPr>
        <p:spPr>
          <a:xfrm flipH="1">
            <a:off x="1871866" y="4529932"/>
            <a:ext cx="509115" cy="0"/>
          </a:xfrm>
          <a:prstGeom prst="line">
            <a:avLst/>
          </a:prstGeom>
          <a:ln w="28575">
            <a:solidFill>
              <a:srgbClr val="00206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ABF2F5F-5206-E5DE-C2B2-6DB92FC525DE}"/>
              </a:ext>
            </a:extLst>
          </p:cNvPr>
          <p:cNvSpPr txBox="1"/>
          <p:nvPr/>
        </p:nvSpPr>
        <p:spPr>
          <a:xfrm>
            <a:off x="3206354" y="5384932"/>
            <a:ext cx="479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1: Methodology Overview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EBAEE7-9964-756A-D9F3-D11B4079E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DB0312-74AF-A8A6-3F78-E023B8D0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0120" y="6356352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8</a:t>
            </a:fld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01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29ED2-40AF-FD98-7B15-23042C24D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8" y="1335135"/>
            <a:ext cx="4766628" cy="3579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70B546-7697-700C-3052-0378A42E17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74" y="1280977"/>
            <a:ext cx="3009265" cy="3651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41DB0A-609D-E698-454B-C58481238B85}"/>
              </a:ext>
            </a:extLst>
          </p:cNvPr>
          <p:cNvSpPr txBox="1"/>
          <p:nvPr/>
        </p:nvSpPr>
        <p:spPr>
          <a:xfrm>
            <a:off x="3475072" y="5372609"/>
            <a:ext cx="465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2: Solution Preparation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FA610-4D6A-5602-D222-60E648C8CF73}"/>
              </a:ext>
            </a:extLst>
          </p:cNvPr>
          <p:cNvSpPr txBox="1"/>
          <p:nvPr/>
        </p:nvSpPr>
        <p:spPr>
          <a:xfrm>
            <a:off x="2107565" y="4972499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Materials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28D11-9A7C-2D4C-FF05-CA802BAFBB26}"/>
              </a:ext>
            </a:extLst>
          </p:cNvPr>
          <p:cNvSpPr txBox="1"/>
          <p:nvPr/>
        </p:nvSpPr>
        <p:spPr>
          <a:xfrm>
            <a:off x="8208645" y="4932634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Stirring (80° C)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D314F0-45EE-8CF3-0217-E9983629F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950" y="110085"/>
            <a:ext cx="3455120" cy="707886"/>
          </a:xfr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69569C-23FB-23E4-B944-B0CB8CED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AB3AB1-4A65-D54A-6156-9093582B7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2B57670B-153C-4D34-8925-F92DD3770916}" type="slidenum">
              <a:rPr lang="en-US" sz="2400" b="1">
                <a:solidFill>
                  <a:schemeClr val="tx1"/>
                </a:solidFill>
              </a:rPr>
              <a:pPr/>
              <a:t>9</a:t>
            </a:fld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850697"/>
      </p:ext>
    </p:extLst>
  </p:cSld>
  <p:clrMapOvr>
    <a:masterClrMapping/>
  </p:clrMapOvr>
</p:sld>
</file>

<file path=ppt/theme/theme1.xml><?xml version="1.0" encoding="utf-8"?>
<a:theme xmlns:a="http://schemas.openxmlformats.org/drawingml/2006/main" name="slid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3060</TotalTime>
  <Words>1879</Words>
  <Application>Microsoft Office PowerPoint</Application>
  <PresentationFormat>Widescreen</PresentationFormat>
  <Paragraphs>339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Bahnschrift Light</vt:lpstr>
      <vt:lpstr>Bahnschrift SemiBold</vt:lpstr>
      <vt:lpstr>Calibri</vt:lpstr>
      <vt:lpstr>Calibri Light</vt:lpstr>
      <vt:lpstr>Courier New</vt:lpstr>
      <vt:lpstr>Open Sans</vt:lpstr>
      <vt:lpstr>Rockwell</vt:lpstr>
      <vt:lpstr>Times New Roman</vt:lpstr>
      <vt:lpstr>Wingdings</vt:lpstr>
      <vt:lpstr>slide</vt:lpstr>
      <vt:lpstr>PowerPoint Presentation</vt:lpstr>
      <vt:lpstr>Outline</vt:lpstr>
      <vt:lpstr>Motivation</vt:lpstr>
      <vt:lpstr>Literature Review</vt:lpstr>
      <vt:lpstr>Research Gap</vt:lpstr>
      <vt:lpstr>Objectives</vt:lpstr>
      <vt:lpstr>PowerPoint Presentation</vt:lpstr>
      <vt:lpstr>Methodology</vt:lpstr>
      <vt:lpstr>Methodology</vt:lpstr>
      <vt:lpstr>PowerPoint Presentation</vt:lpstr>
      <vt:lpstr>Methodology</vt:lpstr>
      <vt:lpstr>Methodology</vt:lpstr>
      <vt:lpstr>Methodology</vt:lpstr>
      <vt:lpstr>PowerPoint Presentation</vt:lpstr>
      <vt:lpstr>X-Ray Diffraction(XRD)</vt:lpstr>
      <vt:lpstr>X-Ray Diffraction(XRD)</vt:lpstr>
      <vt:lpstr>X-Ray Diffraction(XRD)</vt:lpstr>
      <vt:lpstr>X-Ray Diffraction(XRD)</vt:lpstr>
      <vt:lpstr>X-Ray Diffraction(XRD)</vt:lpstr>
      <vt:lpstr>X-Ray Diffraction(XRD)</vt:lpstr>
      <vt:lpstr>PowerPoint Presentation</vt:lpstr>
      <vt:lpstr>         Scanning Electron Micrographs(SEM)</vt:lpstr>
      <vt:lpstr>   Scanning Electron Micrographs(SEM) Cont…</vt:lpstr>
      <vt:lpstr>Scanning Electron Micrographs(SEM) Cont….</vt:lpstr>
      <vt:lpstr>    Energy Dispersion Spectrum (EDS)</vt:lpstr>
      <vt:lpstr>       Energy Dispersion Spectrum (EDS) Cont…</vt:lpstr>
      <vt:lpstr>Energy Dispersion Spectrum (EDS) Cont…</vt:lpstr>
      <vt:lpstr>UV Visible Spectroscopy</vt:lpstr>
      <vt:lpstr>              UV Visible Spectroscopy</vt:lpstr>
      <vt:lpstr>UV Visible Spectroscopy Cont…</vt:lpstr>
      <vt:lpstr> Conclusions</vt:lpstr>
      <vt:lpstr>                   Conclusions Cont…</vt:lpstr>
      <vt:lpstr>                      Recommendations</vt:lpstr>
      <vt:lpstr> 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Hasibul Hasan</dc:creator>
  <cp:lastModifiedBy>Rahik Ibne Forman</cp:lastModifiedBy>
  <cp:revision>132</cp:revision>
  <dcterms:created xsi:type="dcterms:W3CDTF">2022-09-27T16:27:33Z</dcterms:created>
  <dcterms:modified xsi:type="dcterms:W3CDTF">2023-10-08T01:38:47Z</dcterms:modified>
</cp:coreProperties>
</file>